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6" r:id="rId4"/>
    <p:sldMasterId id="2147483990" r:id="rId5"/>
  </p:sldMasterIdLst>
  <p:notesMasterIdLst>
    <p:notesMasterId r:id="rId17"/>
  </p:notesMasterIdLst>
  <p:sldIdLst>
    <p:sldId id="256" r:id="rId6"/>
    <p:sldId id="1535" r:id="rId7"/>
    <p:sldId id="4264" r:id="rId8"/>
    <p:sldId id="1578" r:id="rId9"/>
    <p:sldId id="1581" r:id="rId10"/>
    <p:sldId id="1605" r:id="rId11"/>
    <p:sldId id="1603" r:id="rId12"/>
    <p:sldId id="1604" r:id="rId13"/>
    <p:sldId id="1611" r:id="rId14"/>
    <p:sldId id="1612" r:id="rId15"/>
    <p:sldId id="161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06505D-B16A-4C41-8078-E5F3F313AFB5}">
          <p14:sldIdLst>
            <p14:sldId id="256"/>
            <p14:sldId id="1535"/>
          </p14:sldIdLst>
        </p14:section>
        <p14:section name="ProjectPlans" id="{0F31E539-2373-2043-8DC8-B65D6F9869B9}">
          <p14:sldIdLst>
            <p14:sldId id="4264"/>
            <p14:sldId id="1578"/>
          </p14:sldIdLst>
        </p14:section>
        <p14:section name="ProjectDetail" id="{85C8594B-8DA6-9F44-A005-1F6B7EB82927}">
          <p14:sldIdLst>
            <p14:sldId id="1581"/>
            <p14:sldId id="1605"/>
            <p14:sldId id="1603"/>
            <p14:sldId id="1604"/>
          </p14:sldIdLst>
        </p14:section>
        <p14:section name="Roles&amp;Resp" id="{DEA425A4-37A0-464E-9A26-2E8AF9B75BA2}">
          <p14:sldIdLst>
            <p14:sldId id="1611"/>
            <p14:sldId id="1612"/>
          </p14:sldIdLst>
        </p14:section>
        <p14:section name="Required" id="{281A4DF7-1B37-4249-843A-EA5784247B08}">
          <p14:sldIdLst>
            <p14:sldId id="16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Malbon" initials="AM" lastIdx="1" clrIdx="0"/>
  <p:cmAuthor id="2" name="Alex Malbon" initials="AM [2]" lastIdx="1" clrIdx="1"/>
  <p:cmAuthor id="3" name="Matthias Vanhollebeke" initials="MV" lastIdx="2" clrIdx="2">
    <p:extLst>
      <p:ext uri="{19B8F6BF-5375-455C-9EA6-DF929625EA0E}">
        <p15:presenceInfo xmlns:p15="http://schemas.microsoft.com/office/powerpoint/2012/main" userId="S::matthias.vanhollebeke@azuronaut.com::06135b24-6b79-440a-b348-b1d9de377cf6" providerId="AD"/>
      </p:ext>
    </p:extLst>
  </p:cmAuthor>
  <p:cmAuthor id="4" name="Regan Collins" initials="RC" lastIdx="1" clrIdx="3">
    <p:extLst>
      <p:ext uri="{19B8F6BF-5375-455C-9EA6-DF929625EA0E}">
        <p15:presenceInfo xmlns:p15="http://schemas.microsoft.com/office/powerpoint/2012/main" userId="f23f1e4cbb1bac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33"/>
    <a:srgbClr val="4D59E0"/>
    <a:srgbClr val="011E4B"/>
    <a:srgbClr val="5A2488"/>
    <a:srgbClr val="ED614C"/>
    <a:srgbClr val="19B9C5"/>
    <a:srgbClr val="011E4A"/>
    <a:srgbClr val="A14235"/>
    <a:srgbClr val="3741AD"/>
    <a:srgbClr val="632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A0693-C6A2-BD41-92FE-69D1C4EEAFA4}" v="307" dt="2021-04-14T12:53:31.097"/>
    <p1510:client id="{C69F970A-33CA-4926-B4FB-0032F191AE5E}" v="136" dt="2021-04-14T13:31:41.731"/>
  </p1510:revLst>
</p1510:revInfo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130F8-B31E-463A-ABA3-CDDE844A377C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0B284-FB20-456F-B185-C1FA56103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64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B284-FB20-456F-B185-C1FA561033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5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B284-FB20-456F-B185-C1FA561033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66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B284-FB20-456F-B185-C1FA561033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2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B284-FB20-456F-B185-C1FA561033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5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B284-FB20-456F-B185-C1FA561033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44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B284-FB20-456F-B185-C1FA561033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47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B284-FB20-456F-B185-C1FA561033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7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B284-FB20-456F-B185-C1FA561033C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68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C2BACE-167D-8F49-861A-CDB6BD723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347" y="3064795"/>
            <a:ext cx="9720072" cy="61722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6DB2E3-98E7-2041-BABD-B25754EE3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840" y="3571477"/>
            <a:ext cx="9753600" cy="7099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3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8A255E-B86A-AA48-9069-E6C94FB31D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8738" y="4356370"/>
            <a:ext cx="9684702" cy="378190"/>
          </a:xfrm>
        </p:spPr>
        <p:txBody>
          <a:bodyPr>
            <a:normAutofit/>
          </a:bodyPr>
          <a:lstStyle>
            <a:lvl1pPr>
              <a:defRPr sz="1100" spc="250" baseline="0">
                <a:solidFill>
                  <a:srgbClr val="16F3CF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273E7-C3AA-434F-86D1-D5DE09DAD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138" y="1981199"/>
            <a:ext cx="1486439" cy="7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8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001D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422400"/>
            <a:ext cx="5345773" cy="454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0C56E6-14B2-1441-B2E7-64B645EC15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22400"/>
            <a:ext cx="5345773" cy="454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03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27" y="711474"/>
            <a:ext cx="6170387" cy="3916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2611785"/>
            <a:ext cx="3541183" cy="2570219"/>
          </a:xfrm>
        </p:spPr>
        <p:txBody>
          <a:bodyPr>
            <a:normAutofit/>
          </a:bodyPr>
          <a:lstStyle>
            <a:lvl1pPr marL="171450" indent="-171450">
              <a:lnSpc>
                <a:spcPts val="174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1pPr>
            <a:lvl2pPr>
              <a:lnSpc>
                <a:spcPts val="1740"/>
              </a:lnSpc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lnSpc>
                <a:spcPts val="174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ts val="174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ts val="174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14F42B-32F8-B346-83A4-241A7FEEF2F3}"/>
              </a:ext>
            </a:extLst>
          </p:cNvPr>
          <p:cNvSpPr/>
          <p:nvPr userDrawn="1"/>
        </p:nvSpPr>
        <p:spPr>
          <a:xfrm>
            <a:off x="8282400" y="0"/>
            <a:ext cx="3909600" cy="6858000"/>
          </a:xfrm>
          <a:prstGeom prst="rect">
            <a:avLst/>
          </a:prstGeom>
          <a:solidFill>
            <a:srgbClr val="001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D475C-A8A3-7F48-9A05-85027B913E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8716" y="2611785"/>
            <a:ext cx="3540642" cy="2570399"/>
          </a:xfrm>
        </p:spPr>
        <p:txBody>
          <a:bodyPr>
            <a:normAutofit/>
          </a:bodyPr>
          <a:lstStyle>
            <a:lvl1pPr marL="172800" indent="-172800">
              <a:lnSpc>
                <a:spcPts val="174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1pPr>
            <a:lvl2pPr>
              <a:lnSpc>
                <a:spcPts val="1740"/>
              </a:lnSpc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lnSpc>
                <a:spcPts val="174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ts val="174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ts val="174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4D1DC9C-6A0C-1D4C-B927-F6F7B8F5C3D4}"/>
              </a:ext>
            </a:extLst>
          </p:cNvPr>
          <p:cNvSpPr txBox="1">
            <a:spLocks/>
          </p:cNvSpPr>
          <p:nvPr userDrawn="1"/>
        </p:nvSpPr>
        <p:spPr>
          <a:xfrm>
            <a:off x="517493" y="2330288"/>
            <a:ext cx="3541183" cy="2173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16F3CF"/>
              </a:buClr>
              <a:buSzPct val="100000"/>
              <a:buFont typeface="Tw Cen MT" panose="020B0602020104020603" pitchFamily="34" charset="0"/>
              <a:buNone/>
              <a:defRPr sz="1400" b="1" i="0" kern="700" spc="50" baseline="0">
                <a:solidFill>
                  <a:srgbClr val="001D4A"/>
                </a:solidFill>
                <a:latin typeface="Segoe UI Semibold" panose="020B0502040204020203" pitchFamily="34" charset="0"/>
                <a:ea typeface="Segoe UI" panose="020B0502040204020203" pitchFamily="34" charset="0"/>
                <a:cs typeface="Segoe UI Semibold" panose="020B0502040204020203" pitchFamily="34" charset="0"/>
              </a:defRPr>
            </a:lvl1pPr>
            <a:lvl2pPr marL="26517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44805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9436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7724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200"/>
              <a:t>ACHIEVEMENTS LAST WEEK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1F7369F-3B1E-484F-86E0-9AF52FD73F13}"/>
              </a:ext>
            </a:extLst>
          </p:cNvPr>
          <p:cNvSpPr txBox="1">
            <a:spLocks/>
          </p:cNvSpPr>
          <p:nvPr userDrawn="1"/>
        </p:nvSpPr>
        <p:spPr>
          <a:xfrm>
            <a:off x="4377111" y="2330288"/>
            <a:ext cx="3541183" cy="2173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16F3CF"/>
              </a:buClr>
              <a:buSzPct val="100000"/>
              <a:buFont typeface="Tw Cen MT" panose="020B0602020104020603" pitchFamily="34" charset="0"/>
              <a:buNone/>
              <a:defRPr sz="1400" b="1" i="0" kern="700" spc="50" baseline="0">
                <a:solidFill>
                  <a:srgbClr val="001D4A"/>
                </a:solidFill>
                <a:latin typeface="Segoe UI Semibold" panose="020B0502040204020203" pitchFamily="34" charset="0"/>
                <a:ea typeface="Segoe UI" panose="020B0502040204020203" pitchFamily="34" charset="0"/>
                <a:cs typeface="Segoe UI Semibold" panose="020B0502040204020203" pitchFamily="34" charset="0"/>
              </a:defRPr>
            </a:lvl1pPr>
            <a:lvl2pPr marL="26517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44805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9436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7724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200"/>
              <a:t>ACTIVITIES NEXT WEEK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DC2ECB-F8A3-CF48-B3CF-EDABDB3ED9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7213" y="1246657"/>
            <a:ext cx="7332662" cy="776287"/>
          </a:xfrm>
        </p:spPr>
        <p:txBody>
          <a:bodyPr>
            <a:noAutofit/>
          </a:bodyPr>
          <a:lstStyle>
            <a:lvl1pPr marL="0" indent="0">
              <a:lnSpc>
                <a:spcPts val="174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D337C11-C23A-6F42-833D-76E8A0E7953F}"/>
              </a:ext>
            </a:extLst>
          </p:cNvPr>
          <p:cNvSpPr txBox="1">
            <a:spLocks/>
          </p:cNvSpPr>
          <p:nvPr userDrawn="1"/>
        </p:nvSpPr>
        <p:spPr>
          <a:xfrm>
            <a:off x="8598238" y="2690679"/>
            <a:ext cx="3193270" cy="2838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16F3CF"/>
              </a:buClr>
              <a:buSzPct val="100000"/>
              <a:buFont typeface="Tw Cen MT" panose="020B0602020104020603" pitchFamily="34" charset="0"/>
              <a:buNone/>
              <a:defRPr sz="1400" b="1" i="0" kern="700" spc="50" baseline="0">
                <a:solidFill>
                  <a:srgbClr val="001D4A"/>
                </a:solidFill>
                <a:latin typeface="Segoe UI Semibold" panose="020B0502040204020203" pitchFamily="34" charset="0"/>
                <a:ea typeface="Segoe UI" panose="020B0502040204020203" pitchFamily="34" charset="0"/>
                <a:cs typeface="Segoe UI Semibold" panose="020B0502040204020203" pitchFamily="34" charset="0"/>
              </a:defRPr>
            </a:lvl1pPr>
            <a:lvl2pPr marL="26517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44805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9436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7724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200">
                <a:solidFill>
                  <a:schemeClr val="bg1"/>
                </a:solidFill>
              </a:rPr>
              <a:t>PROJECT STATUS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81CD5F52-1E63-5041-AD5E-940753CB5BC6}"/>
              </a:ext>
            </a:extLst>
          </p:cNvPr>
          <p:cNvSpPr txBox="1">
            <a:spLocks/>
          </p:cNvSpPr>
          <p:nvPr userDrawn="1"/>
        </p:nvSpPr>
        <p:spPr>
          <a:xfrm>
            <a:off x="8598238" y="2995318"/>
            <a:ext cx="1100974" cy="204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16F3CF"/>
              </a:buClr>
              <a:buSzPct val="100000"/>
              <a:buFont typeface="Tw Cen MT" panose="020B0602020104020603" pitchFamily="34" charset="0"/>
              <a:buNone/>
              <a:defRPr sz="1400" b="1" i="0" kern="700" spc="50" baseline="0">
                <a:solidFill>
                  <a:srgbClr val="001D4A"/>
                </a:solidFill>
                <a:latin typeface="Segoe UI Semibold" panose="020B0502040204020203" pitchFamily="34" charset="0"/>
                <a:ea typeface="Segoe UI" panose="020B0502040204020203" pitchFamily="34" charset="0"/>
                <a:cs typeface="Segoe UI Semibold" panose="020B0502040204020203" pitchFamily="34" charset="0"/>
              </a:defRPr>
            </a:lvl1pPr>
            <a:lvl2pPr marL="26517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44805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9436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7724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spc="200">
                <a:solidFill>
                  <a:schemeClr val="bg1">
                    <a:lumMod val="50000"/>
                  </a:schemeClr>
                </a:solidFill>
              </a:rPr>
              <a:t>LAST WEEK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E45A9292-7213-4D4E-8221-32A553E6A7AD}"/>
              </a:ext>
            </a:extLst>
          </p:cNvPr>
          <p:cNvSpPr txBox="1">
            <a:spLocks/>
          </p:cNvSpPr>
          <p:nvPr userDrawn="1"/>
        </p:nvSpPr>
        <p:spPr>
          <a:xfrm>
            <a:off x="9650862" y="2995318"/>
            <a:ext cx="1100974" cy="204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16F3CF"/>
              </a:buClr>
              <a:buSzPct val="100000"/>
              <a:buFont typeface="Tw Cen MT" panose="020B0602020104020603" pitchFamily="34" charset="0"/>
              <a:buNone/>
              <a:defRPr sz="1400" b="1" i="0" kern="700" spc="50" baseline="0">
                <a:solidFill>
                  <a:srgbClr val="001D4A"/>
                </a:solidFill>
                <a:latin typeface="Segoe UI Semibold" panose="020B0502040204020203" pitchFamily="34" charset="0"/>
                <a:ea typeface="Segoe UI" panose="020B0502040204020203" pitchFamily="34" charset="0"/>
                <a:cs typeface="Segoe UI Semibold" panose="020B0502040204020203" pitchFamily="34" charset="0"/>
              </a:defRPr>
            </a:lvl1pPr>
            <a:lvl2pPr marL="26517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44805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9436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7724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spc="200">
                <a:solidFill>
                  <a:schemeClr val="bg1">
                    <a:lumMod val="50000"/>
                  </a:schemeClr>
                </a:solidFill>
              </a:rPr>
              <a:t>THIS WEEK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E32467D-A180-1D41-AD4A-26C1A50AA6E1}"/>
              </a:ext>
            </a:extLst>
          </p:cNvPr>
          <p:cNvSpPr txBox="1">
            <a:spLocks/>
          </p:cNvSpPr>
          <p:nvPr userDrawn="1"/>
        </p:nvSpPr>
        <p:spPr>
          <a:xfrm>
            <a:off x="10703485" y="2995318"/>
            <a:ext cx="1100974" cy="204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16F3CF"/>
              </a:buClr>
              <a:buSzPct val="100000"/>
              <a:buFont typeface="Tw Cen MT" panose="020B0602020104020603" pitchFamily="34" charset="0"/>
              <a:buNone/>
              <a:defRPr sz="1400" b="1" i="0" kern="700" spc="50" baseline="0">
                <a:solidFill>
                  <a:srgbClr val="001D4A"/>
                </a:solidFill>
                <a:latin typeface="Segoe UI Semibold" panose="020B0502040204020203" pitchFamily="34" charset="0"/>
                <a:ea typeface="Segoe UI" panose="020B0502040204020203" pitchFamily="34" charset="0"/>
                <a:cs typeface="Segoe UI Semibold" panose="020B0502040204020203" pitchFamily="34" charset="0"/>
              </a:defRPr>
            </a:lvl1pPr>
            <a:lvl2pPr marL="26517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44805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9436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7724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spc="200">
                <a:solidFill>
                  <a:schemeClr val="bg1">
                    <a:lumMod val="50000"/>
                  </a:schemeClr>
                </a:solidFill>
              </a:rPr>
              <a:t>CHANGE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324D87D1-DCA3-2B4D-A302-FFABF5501C1E}"/>
              </a:ext>
            </a:extLst>
          </p:cNvPr>
          <p:cNvSpPr txBox="1">
            <a:spLocks/>
          </p:cNvSpPr>
          <p:nvPr userDrawn="1"/>
        </p:nvSpPr>
        <p:spPr>
          <a:xfrm>
            <a:off x="8598238" y="5532671"/>
            <a:ext cx="3193270" cy="2838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16F3CF"/>
              </a:buClr>
              <a:buSzPct val="100000"/>
              <a:buFont typeface="Tw Cen MT" panose="020B0602020104020603" pitchFamily="34" charset="0"/>
              <a:buNone/>
              <a:defRPr sz="1400" b="1" i="0" kern="700" spc="50" baseline="0">
                <a:solidFill>
                  <a:srgbClr val="001D4A"/>
                </a:solidFill>
                <a:latin typeface="Segoe UI Semibold" panose="020B0502040204020203" pitchFamily="34" charset="0"/>
                <a:ea typeface="Segoe UI" panose="020B0502040204020203" pitchFamily="34" charset="0"/>
                <a:cs typeface="Segoe UI Semibold" panose="020B0502040204020203" pitchFamily="34" charset="0"/>
              </a:defRPr>
            </a:lvl1pPr>
            <a:lvl2pPr marL="26517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44805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9436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7724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200">
                <a:solidFill>
                  <a:schemeClr val="bg1"/>
                </a:solidFill>
              </a:rPr>
              <a:t>NEXT MILESTONE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703B93C-6463-7745-A70D-60A381584766}"/>
              </a:ext>
            </a:extLst>
          </p:cNvPr>
          <p:cNvSpPr txBox="1">
            <a:spLocks/>
          </p:cNvSpPr>
          <p:nvPr userDrawn="1"/>
        </p:nvSpPr>
        <p:spPr>
          <a:xfrm>
            <a:off x="8598238" y="1280906"/>
            <a:ext cx="3193270" cy="2838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16F3CF"/>
              </a:buClr>
              <a:buSzPct val="100000"/>
              <a:buFont typeface="Tw Cen MT" panose="020B0602020104020603" pitchFamily="34" charset="0"/>
              <a:buNone/>
              <a:defRPr sz="1400" b="1" i="0" kern="700" spc="50" baseline="0">
                <a:solidFill>
                  <a:srgbClr val="001D4A"/>
                </a:solidFill>
                <a:latin typeface="Segoe UI Semibold" panose="020B0502040204020203" pitchFamily="34" charset="0"/>
                <a:ea typeface="Segoe UI" panose="020B0502040204020203" pitchFamily="34" charset="0"/>
                <a:cs typeface="Segoe UI Semibold" panose="020B0502040204020203" pitchFamily="34" charset="0"/>
              </a:defRPr>
            </a:lvl1pPr>
            <a:lvl2pPr marL="26517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44805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9436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7724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200">
                <a:solidFill>
                  <a:schemeClr val="bg1"/>
                </a:solidFill>
              </a:rPr>
              <a:t>PROJECT SPONSOR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216F5CC-B261-BB4E-8192-F707DF995586}"/>
              </a:ext>
            </a:extLst>
          </p:cNvPr>
          <p:cNvSpPr txBox="1">
            <a:spLocks/>
          </p:cNvSpPr>
          <p:nvPr userDrawn="1"/>
        </p:nvSpPr>
        <p:spPr>
          <a:xfrm>
            <a:off x="8598238" y="1940127"/>
            <a:ext cx="3193270" cy="2838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16F3CF"/>
              </a:buClr>
              <a:buSzPct val="100000"/>
              <a:buFont typeface="Tw Cen MT" panose="020B0602020104020603" pitchFamily="34" charset="0"/>
              <a:buNone/>
              <a:defRPr sz="1400" b="1" i="0" kern="700" spc="50" baseline="0">
                <a:solidFill>
                  <a:srgbClr val="001D4A"/>
                </a:solidFill>
                <a:latin typeface="Segoe UI Semibold" panose="020B0502040204020203" pitchFamily="34" charset="0"/>
                <a:ea typeface="Segoe UI" panose="020B0502040204020203" pitchFamily="34" charset="0"/>
                <a:cs typeface="Segoe UI Semibold" panose="020B0502040204020203" pitchFamily="34" charset="0"/>
              </a:defRPr>
            </a:lvl1pPr>
            <a:lvl2pPr marL="26517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44805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9436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7724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200">
                <a:solidFill>
                  <a:schemeClr val="bg1"/>
                </a:solidFill>
              </a:rPr>
              <a:t>PRIMARY CONTACT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822905C-FA35-844D-9C10-064BC4EA3DBA}"/>
              </a:ext>
            </a:extLst>
          </p:cNvPr>
          <p:cNvSpPr txBox="1">
            <a:spLocks/>
          </p:cNvSpPr>
          <p:nvPr userDrawn="1"/>
        </p:nvSpPr>
        <p:spPr>
          <a:xfrm>
            <a:off x="8598238" y="3955656"/>
            <a:ext cx="3193270" cy="2838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16F3CF"/>
              </a:buClr>
              <a:buSzPct val="100000"/>
              <a:buFont typeface="Tw Cen MT" panose="020B0602020104020603" pitchFamily="34" charset="0"/>
              <a:buNone/>
              <a:defRPr sz="1400" b="1" i="0" kern="700" spc="50" baseline="0">
                <a:solidFill>
                  <a:srgbClr val="001D4A"/>
                </a:solidFill>
                <a:latin typeface="Segoe UI Semibold" panose="020B0502040204020203" pitchFamily="34" charset="0"/>
                <a:ea typeface="Segoe UI" panose="020B0502040204020203" pitchFamily="34" charset="0"/>
                <a:cs typeface="Segoe UI Semibold" panose="020B0502040204020203" pitchFamily="34" charset="0"/>
              </a:defRPr>
            </a:lvl1pPr>
            <a:lvl2pPr marL="26517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448056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9436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77240" indent="-13716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400"/>
              </a:spcAft>
              <a:buClr>
                <a:srgbClr val="16F3CF"/>
              </a:buClr>
              <a:buFont typeface="Wingdings 3" pitchFamily="18" charset="2"/>
              <a:buChar char=""/>
              <a:defRPr sz="1400" kern="700" spc="50" baseline="0">
                <a:solidFill>
                  <a:srgbClr val="001D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200">
                <a:solidFill>
                  <a:schemeClr val="bg1"/>
                </a:solidFill>
              </a:rPr>
              <a:t>DELIVERY DATES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7D1984-6E0C-B44C-B669-780C948852C4}"/>
              </a:ext>
            </a:extLst>
          </p:cNvPr>
          <p:cNvSpPr/>
          <p:nvPr userDrawn="1"/>
        </p:nvSpPr>
        <p:spPr>
          <a:xfrm>
            <a:off x="8693888" y="5907041"/>
            <a:ext cx="3097620" cy="468000"/>
          </a:xfrm>
          <a:prstGeom prst="rect">
            <a:avLst/>
          </a:prstGeom>
          <a:solidFill>
            <a:srgbClr val="00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 sz="900" spc="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F6768BD-9344-D447-9E13-3AD4DFA81808}"/>
              </a:ext>
            </a:extLst>
          </p:cNvPr>
          <p:cNvSpPr/>
          <p:nvPr userDrawn="1"/>
        </p:nvSpPr>
        <p:spPr>
          <a:xfrm>
            <a:off x="8693888" y="4330026"/>
            <a:ext cx="3097620" cy="468000"/>
          </a:xfrm>
          <a:prstGeom prst="rect">
            <a:avLst/>
          </a:prstGeom>
          <a:solidFill>
            <a:srgbClr val="00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 sz="900" spc="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0C24B3-80A6-AB45-8763-F661EF4C020F}"/>
              </a:ext>
            </a:extLst>
          </p:cNvPr>
          <p:cNvSpPr/>
          <p:nvPr userDrawn="1"/>
        </p:nvSpPr>
        <p:spPr>
          <a:xfrm>
            <a:off x="8693888" y="4840389"/>
            <a:ext cx="3097620" cy="468000"/>
          </a:xfrm>
          <a:prstGeom prst="rect">
            <a:avLst/>
          </a:prstGeom>
          <a:solidFill>
            <a:srgbClr val="00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 sz="900" spc="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0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04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Title Blue">
    <p:bg>
      <p:bgPr>
        <a:solidFill>
          <a:srgbClr val="001D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EE874B4-A7C1-FC44-AC23-CDA62454B3B1}"/>
              </a:ext>
            </a:extLst>
          </p:cNvPr>
          <p:cNvSpPr/>
          <p:nvPr userDrawn="1"/>
        </p:nvSpPr>
        <p:spPr>
          <a:xfrm>
            <a:off x="10332720" y="6018415"/>
            <a:ext cx="1604356" cy="746344"/>
          </a:xfrm>
          <a:prstGeom prst="rect">
            <a:avLst/>
          </a:prstGeom>
          <a:solidFill>
            <a:srgbClr val="001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8880DA-DD29-3540-8275-6F0173DCBA0D}"/>
              </a:ext>
            </a:extLst>
          </p:cNvPr>
          <p:cNvSpPr/>
          <p:nvPr userDrawn="1"/>
        </p:nvSpPr>
        <p:spPr>
          <a:xfrm>
            <a:off x="114300" y="6487064"/>
            <a:ext cx="1875865" cy="293298"/>
          </a:xfrm>
          <a:prstGeom prst="rect">
            <a:avLst/>
          </a:prstGeom>
          <a:solidFill>
            <a:srgbClr val="001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0511FA-63B2-4544-B2FB-45DE2AAE0DF9}"/>
              </a:ext>
            </a:extLst>
          </p:cNvPr>
          <p:cNvSpPr txBox="1"/>
          <p:nvPr userDrawn="1"/>
        </p:nvSpPr>
        <p:spPr>
          <a:xfrm>
            <a:off x="114300" y="6596671"/>
            <a:ext cx="1875865" cy="16808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400" spc="100" baseline="0">
                <a:solidFill>
                  <a:srgbClr val="0032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AZURONAUT LIMITED 2020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57BC34-DCE3-D14D-906B-586379E42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986" y="452608"/>
            <a:ext cx="878400" cy="112137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2F68357-8332-104B-877E-E1B9893E6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408" y="357937"/>
            <a:ext cx="9067139" cy="32861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Mode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7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C2BACE-167D-8F49-861A-CDB6BD723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347" y="3064795"/>
            <a:ext cx="9720072" cy="61722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6DB2E3-98E7-2041-BABD-B25754EE3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840" y="3571477"/>
            <a:ext cx="9753600" cy="7099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3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8A255E-B86A-AA48-9069-E6C94FB31D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8738" y="4356370"/>
            <a:ext cx="9684702" cy="378190"/>
          </a:xfrm>
        </p:spPr>
        <p:txBody>
          <a:bodyPr>
            <a:normAutofit/>
          </a:bodyPr>
          <a:lstStyle>
            <a:lvl1pPr>
              <a:defRPr sz="1100" spc="250" baseline="0">
                <a:solidFill>
                  <a:srgbClr val="16F3CF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273E7-C3AA-434F-86D1-D5DE09DAD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138" y="1981199"/>
            <a:ext cx="1486439" cy="7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5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347" y="3064795"/>
            <a:ext cx="9720072" cy="61722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6DB2E3-98E7-2041-BABD-B25754EE3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840" y="3571477"/>
            <a:ext cx="9753600" cy="7099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3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8A255E-B86A-AA48-9069-E6C94FB31D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8738" y="4356370"/>
            <a:ext cx="9684702" cy="378190"/>
          </a:xfrm>
        </p:spPr>
        <p:txBody>
          <a:bodyPr>
            <a:normAutofit/>
          </a:bodyPr>
          <a:lstStyle>
            <a:lvl1pPr>
              <a:defRPr sz="1100" spc="250" baseline="0">
                <a:solidFill>
                  <a:srgbClr val="16F3CF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1A71B1-B265-8D48-B474-D4DF8F8FBE76}"/>
              </a:ext>
            </a:extLst>
          </p:cNvPr>
          <p:cNvGrpSpPr/>
          <p:nvPr userDrawn="1"/>
        </p:nvGrpSpPr>
        <p:grpSpPr>
          <a:xfrm>
            <a:off x="1402597" y="1981200"/>
            <a:ext cx="1635071" cy="816245"/>
            <a:chOff x="1402597" y="1981200"/>
            <a:chExt cx="1635071" cy="81624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0478C2-99AA-454F-B3AA-B5E50BADE6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2597" y="2506007"/>
              <a:ext cx="1635071" cy="2914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2CB5A2-0B32-264D-BB25-E5329D2C46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1138" y="1981200"/>
              <a:ext cx="1486439" cy="484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00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B0B364-EC05-DB4F-A1E7-EA601BAC3F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688" y="1124268"/>
            <a:ext cx="9718675" cy="3916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766570"/>
            <a:ext cx="5345773" cy="4197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0C56E6-14B2-1441-B2E7-64B645EC15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766570"/>
            <a:ext cx="5345773" cy="4197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5163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27" y="711474"/>
            <a:ext cx="5345773" cy="3916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B0B364-EC05-DB4F-A1E7-EA601BAC3F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689" y="1124268"/>
            <a:ext cx="5355272" cy="3916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766570"/>
            <a:ext cx="5792813" cy="4197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D2D59D-8F98-624C-A75C-C056F33892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00160" y="1883460"/>
            <a:ext cx="2570480" cy="396409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5DFA5A-EE41-0B4D-817A-3466588F62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57999" y="3910539"/>
            <a:ext cx="1963701" cy="193701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C95A99E-2A6B-4044-B21B-88967B4CB6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7999" y="1883460"/>
            <a:ext cx="1963701" cy="19370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42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B0B364-EC05-DB4F-A1E7-EA601BAC3F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688" y="1124268"/>
            <a:ext cx="9718675" cy="3916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766570"/>
            <a:ext cx="10945546" cy="4197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934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347" y="3064795"/>
            <a:ext cx="9720072" cy="61722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>
                <a:solidFill>
                  <a:srgbClr val="001D4A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6DB2E3-98E7-2041-BABD-B25754EE3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840" y="3571477"/>
            <a:ext cx="9753600" cy="7099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3200">
                <a:solidFill>
                  <a:srgbClr val="001D4A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8A255E-B86A-AA48-9069-E6C94FB31D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8738" y="4356370"/>
            <a:ext cx="9684702" cy="378190"/>
          </a:xfrm>
        </p:spPr>
        <p:txBody>
          <a:bodyPr>
            <a:normAutofit/>
          </a:bodyPr>
          <a:lstStyle>
            <a:lvl1pPr>
              <a:defRPr sz="1100" spc="250" baseline="0">
                <a:solidFill>
                  <a:srgbClr val="16F3CF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1A71B1-B265-8D48-B474-D4DF8F8FBE76}"/>
              </a:ext>
            </a:extLst>
          </p:cNvPr>
          <p:cNvGrpSpPr/>
          <p:nvPr userDrawn="1"/>
        </p:nvGrpSpPr>
        <p:grpSpPr>
          <a:xfrm>
            <a:off x="1402597" y="1981200"/>
            <a:ext cx="1635071" cy="816245"/>
            <a:chOff x="1402597" y="1981200"/>
            <a:chExt cx="1635071" cy="81624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0478C2-99AA-454F-B3AA-B5E50BADE6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2597" y="2506007"/>
              <a:ext cx="1635071" cy="2914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2CB5A2-0B32-264D-BB25-E5329D2C46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1138" y="1981200"/>
              <a:ext cx="1486439" cy="484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4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422400"/>
            <a:ext cx="5345773" cy="45415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0C56E6-14B2-1441-B2E7-64B645EC15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22400"/>
            <a:ext cx="5345773" cy="45415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7057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27" y="711474"/>
            <a:ext cx="5406733" cy="3916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422400"/>
            <a:ext cx="5345773" cy="45415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1CFAE-8584-ED40-82E1-BABE04E94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2046" y="6265725"/>
            <a:ext cx="1153340" cy="14946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F318D5-AD43-C84F-81C9-CAC1DC754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A3E8D-E936-8447-972E-1C330B480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426" y="6265725"/>
            <a:ext cx="1152000" cy="1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84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001D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422400"/>
            <a:ext cx="5345773" cy="454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0C56E6-14B2-1441-B2E7-64B645EC15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22400"/>
            <a:ext cx="5345773" cy="454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2214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42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B0B364-EC05-DB4F-A1E7-EA601BAC3F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688" y="1124268"/>
            <a:ext cx="9718675" cy="3916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766570"/>
            <a:ext cx="5345773" cy="4197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0C56E6-14B2-1441-B2E7-64B645EC15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766570"/>
            <a:ext cx="5345773" cy="4197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188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27" y="711474"/>
            <a:ext cx="5345773" cy="3916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B0B364-EC05-DB4F-A1E7-EA601BAC3F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689" y="1124268"/>
            <a:ext cx="5355272" cy="3916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766570"/>
            <a:ext cx="5792813" cy="4197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D2D59D-8F98-624C-A75C-C056F33892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00160" y="1883460"/>
            <a:ext cx="2570480" cy="396409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5DFA5A-EE41-0B4D-817A-3466588F62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57999" y="3910539"/>
            <a:ext cx="1963701" cy="193701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C95A99E-2A6B-4044-B21B-88967B4CB6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7999" y="1883460"/>
            <a:ext cx="1963701" cy="19370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0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B0B364-EC05-DB4F-A1E7-EA601BAC3F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688" y="1124268"/>
            <a:ext cx="9718675" cy="3916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766570"/>
            <a:ext cx="10945546" cy="4197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15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422400"/>
            <a:ext cx="5345773" cy="45415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0C56E6-14B2-1441-B2E7-64B645EC15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22400"/>
            <a:ext cx="5345773" cy="45415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9FBAD87-54F6-7D42-9FFF-FA23E103E37D}"/>
              </a:ext>
            </a:extLst>
          </p:cNvPr>
          <p:cNvSpPr txBox="1">
            <a:spLocks/>
          </p:cNvSpPr>
          <p:nvPr userDrawn="1"/>
        </p:nvSpPr>
        <p:spPr>
          <a:xfrm>
            <a:off x="567870" y="6166800"/>
            <a:ext cx="2147050" cy="471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b="0" spc="200" baseline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© AZURONAUT 2018</a:t>
            </a:r>
          </a:p>
        </p:txBody>
      </p:sp>
    </p:spTree>
    <p:extLst>
      <p:ext uri="{BB962C8B-B14F-4D97-AF65-F5344CB8AC3E}">
        <p14:creationId xmlns:p14="http://schemas.microsoft.com/office/powerpoint/2010/main" val="363534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422400"/>
            <a:ext cx="5345773" cy="45415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0C56E6-14B2-1441-B2E7-64B645EC15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22400"/>
            <a:ext cx="5345773" cy="45415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73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422400"/>
            <a:ext cx="5345773" cy="45415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0C56E6-14B2-1441-B2E7-64B645EC15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22400"/>
            <a:ext cx="5345773" cy="45415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54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87F0-ED14-5147-AF69-6E27FF9E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27" y="711474"/>
            <a:ext cx="5406733" cy="3916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ED3DEF-CFC8-7649-90AE-D3BBD92CF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187" y="1422400"/>
            <a:ext cx="5345773" cy="45415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1CFAE-8584-ED40-82E1-BABE04E94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2046" y="6265725"/>
            <a:ext cx="1153340" cy="14946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F318D5-AD43-C84F-81C9-CAC1DC754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4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227" y="711474"/>
            <a:ext cx="9720072" cy="391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227" y="1484721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4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79" r:id="rId3"/>
    <p:sldLayoutId id="2147483985" r:id="rId4"/>
    <p:sldLayoutId id="2147483983" r:id="rId5"/>
    <p:sldLayoutId id="2147483980" r:id="rId6"/>
    <p:sldLayoutId id="2147483989" r:id="rId7"/>
    <p:sldLayoutId id="2147483987" r:id="rId8"/>
    <p:sldLayoutId id="2147483988" r:id="rId9"/>
    <p:sldLayoutId id="2147483986" r:id="rId10"/>
    <p:sldLayoutId id="2147483984" r:id="rId11"/>
    <p:sldLayoutId id="2147483968" r:id="rId12"/>
    <p:sldLayoutId id="2147483970" r:id="rId13"/>
    <p:sldLayoutId id="2147484003" r:id="rId14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000" b="1" i="0" kern="1200" cap="none" spc="0" baseline="0">
          <a:solidFill>
            <a:srgbClr val="001D4A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ts val="2000"/>
        </a:lnSpc>
        <a:spcBef>
          <a:spcPts val="1200"/>
        </a:spcBef>
        <a:spcAft>
          <a:spcPts val="200"/>
        </a:spcAft>
        <a:buClr>
          <a:srgbClr val="16F3CF"/>
        </a:buClr>
        <a:buSzPct val="100000"/>
        <a:buFont typeface="Tw Cen MT" panose="020B0602020104020603" pitchFamily="34" charset="0"/>
        <a:buChar char=" "/>
        <a:defRPr sz="1400" kern="700" spc="0" baseline="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65176" indent="-137160" algn="l" defTabSz="914400" rtl="0" eaLnBrk="1" latinLnBrk="0" hangingPunct="1">
        <a:lnSpc>
          <a:spcPts val="2000"/>
        </a:lnSpc>
        <a:spcBef>
          <a:spcPts val="200"/>
        </a:spcBef>
        <a:spcAft>
          <a:spcPts val="400"/>
        </a:spcAft>
        <a:buClr>
          <a:srgbClr val="16F3CF"/>
        </a:buClr>
        <a:buFont typeface="Wingdings 3" pitchFamily="18" charset="2"/>
        <a:buChar char=""/>
        <a:defRPr sz="1400" kern="700" spc="0" baseline="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48056" indent="-137160" algn="l" defTabSz="914400" rtl="0" eaLnBrk="1" latinLnBrk="0" hangingPunct="1">
        <a:lnSpc>
          <a:spcPts val="2000"/>
        </a:lnSpc>
        <a:spcBef>
          <a:spcPts val="200"/>
        </a:spcBef>
        <a:spcAft>
          <a:spcPts val="400"/>
        </a:spcAft>
        <a:buClr>
          <a:srgbClr val="16F3CF"/>
        </a:buClr>
        <a:buFont typeface="Wingdings 3" pitchFamily="18" charset="2"/>
        <a:buChar char=""/>
        <a:defRPr sz="1400" kern="700" spc="0" baseline="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94360" indent="-137160" algn="l" defTabSz="914400" rtl="0" eaLnBrk="1" latinLnBrk="0" hangingPunct="1">
        <a:lnSpc>
          <a:spcPts val="2000"/>
        </a:lnSpc>
        <a:spcBef>
          <a:spcPts val="200"/>
        </a:spcBef>
        <a:spcAft>
          <a:spcPts val="400"/>
        </a:spcAft>
        <a:buClr>
          <a:srgbClr val="16F3CF"/>
        </a:buClr>
        <a:buFont typeface="Wingdings 3" pitchFamily="18" charset="2"/>
        <a:buChar char=""/>
        <a:defRPr sz="1400" kern="700" spc="0" baseline="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77240" indent="-137160" algn="l" defTabSz="914400" rtl="0" eaLnBrk="1" latinLnBrk="0" hangingPunct="1">
        <a:lnSpc>
          <a:spcPts val="2000"/>
        </a:lnSpc>
        <a:spcBef>
          <a:spcPts val="200"/>
        </a:spcBef>
        <a:spcAft>
          <a:spcPts val="400"/>
        </a:spcAft>
        <a:buClr>
          <a:srgbClr val="16F3CF"/>
        </a:buClr>
        <a:buFont typeface="Wingdings 3" pitchFamily="18" charset="2"/>
        <a:buChar char=""/>
        <a:defRPr sz="1400" kern="700" spc="0" baseline="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227" y="711474"/>
            <a:ext cx="9720072" cy="391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227" y="1484721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67870" y="6166800"/>
            <a:ext cx="2147050" cy="471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b="0" spc="200" baseline="0">
                <a:solidFill>
                  <a:srgbClr val="00307B"/>
                </a:solidFill>
                <a:latin typeface="Arial" charset="0"/>
                <a:ea typeface="Arial" charset="0"/>
                <a:cs typeface="Arial" charset="0"/>
              </a:rPr>
              <a:t>COPYRIGHT © AZURONAUT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1F8B9-8E28-C64A-85FE-36A31C4FA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0147" y="6265725"/>
            <a:ext cx="1152000" cy="1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5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8" r:id="rId6"/>
    <p:sldLayoutId id="2147483999" r:id="rId7"/>
    <p:sldLayoutId id="2147484000" r:id="rId8"/>
    <p:sldLayoutId id="2147484002" r:id="rId9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000" b="1" i="0" kern="1200" cap="none" spc="0" baseline="0">
          <a:solidFill>
            <a:schemeClr val="bg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ts val="2000"/>
        </a:lnSpc>
        <a:spcBef>
          <a:spcPts val="1200"/>
        </a:spcBef>
        <a:spcAft>
          <a:spcPts val="200"/>
        </a:spcAft>
        <a:buClr>
          <a:srgbClr val="16F3CF"/>
        </a:buClr>
        <a:buSzPct val="100000"/>
        <a:buFont typeface="Tw Cen MT" panose="020B0602020104020603" pitchFamily="34" charset="0"/>
        <a:buChar char=" "/>
        <a:defRPr sz="1400" kern="7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65176" indent="-137160" algn="l" defTabSz="914400" rtl="0" eaLnBrk="1" latinLnBrk="0" hangingPunct="1">
        <a:lnSpc>
          <a:spcPts val="2000"/>
        </a:lnSpc>
        <a:spcBef>
          <a:spcPts val="200"/>
        </a:spcBef>
        <a:spcAft>
          <a:spcPts val="400"/>
        </a:spcAft>
        <a:buClr>
          <a:srgbClr val="16F3CF"/>
        </a:buClr>
        <a:buFont typeface="Wingdings 3" pitchFamily="18" charset="2"/>
        <a:buChar char=""/>
        <a:defRPr sz="1400" kern="7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48056" indent="-137160" algn="l" defTabSz="914400" rtl="0" eaLnBrk="1" latinLnBrk="0" hangingPunct="1">
        <a:lnSpc>
          <a:spcPts val="2000"/>
        </a:lnSpc>
        <a:spcBef>
          <a:spcPts val="200"/>
        </a:spcBef>
        <a:spcAft>
          <a:spcPts val="400"/>
        </a:spcAft>
        <a:buClr>
          <a:srgbClr val="16F3CF"/>
        </a:buClr>
        <a:buFont typeface="Wingdings 3" pitchFamily="18" charset="2"/>
        <a:buChar char=""/>
        <a:defRPr sz="1400" kern="7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94360" indent="-137160" algn="l" defTabSz="914400" rtl="0" eaLnBrk="1" latinLnBrk="0" hangingPunct="1">
        <a:lnSpc>
          <a:spcPts val="2000"/>
        </a:lnSpc>
        <a:spcBef>
          <a:spcPts val="200"/>
        </a:spcBef>
        <a:spcAft>
          <a:spcPts val="400"/>
        </a:spcAft>
        <a:buClr>
          <a:srgbClr val="16F3CF"/>
        </a:buClr>
        <a:buFont typeface="Wingdings 3" pitchFamily="18" charset="2"/>
        <a:buChar char=""/>
        <a:defRPr sz="1400" kern="7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77240" indent="-137160" algn="l" defTabSz="914400" rtl="0" eaLnBrk="1" latinLnBrk="0" hangingPunct="1">
        <a:lnSpc>
          <a:spcPts val="2000"/>
        </a:lnSpc>
        <a:spcBef>
          <a:spcPts val="200"/>
        </a:spcBef>
        <a:spcAft>
          <a:spcPts val="400"/>
        </a:spcAft>
        <a:buClr>
          <a:srgbClr val="16F3CF"/>
        </a:buClr>
        <a:buFont typeface="Wingdings 3" pitchFamily="18" charset="2"/>
        <a:buChar char=""/>
        <a:defRPr sz="1400" kern="7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sheets/6HJmh8x9JhFVGg54XprXv6Gx9VC993ggjQ7XhMm1?view=gant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tiff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27.tif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tif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13" Type="http://schemas.openxmlformats.org/officeDocument/2006/relationships/image" Target="../media/image41.jpeg"/><Relationship Id="rId3" Type="http://schemas.openxmlformats.org/officeDocument/2006/relationships/image" Target="../media/image14.png"/><Relationship Id="rId7" Type="http://schemas.openxmlformats.org/officeDocument/2006/relationships/image" Target="../media/image35.tiff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tiff"/><Relationship Id="rId11" Type="http://schemas.openxmlformats.org/officeDocument/2006/relationships/image" Target="../media/image39.tiff"/><Relationship Id="rId5" Type="http://schemas.openxmlformats.org/officeDocument/2006/relationships/image" Target="../media/image33.tiff"/><Relationship Id="rId15" Type="http://schemas.openxmlformats.org/officeDocument/2006/relationships/image" Target="../media/image43.png"/><Relationship Id="rId10" Type="http://schemas.openxmlformats.org/officeDocument/2006/relationships/image" Target="../media/image38.tiff"/><Relationship Id="rId4" Type="http://schemas.openxmlformats.org/officeDocument/2006/relationships/image" Target="../media/image32.tiff"/><Relationship Id="rId9" Type="http://schemas.openxmlformats.org/officeDocument/2006/relationships/image" Target="../media/image37.tiff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39663A-148B-6A47-8A27-F3F1A40EE6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415" y="2027152"/>
            <a:ext cx="1119985" cy="1451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67C795-E3D6-864F-A2B0-57B6C9E976CD}"/>
              </a:ext>
            </a:extLst>
          </p:cNvPr>
          <p:cNvSpPr/>
          <p:nvPr/>
        </p:nvSpPr>
        <p:spPr>
          <a:xfrm>
            <a:off x="1126415" y="4103727"/>
            <a:ext cx="1116000" cy="32401"/>
          </a:xfrm>
          <a:prstGeom prst="rect">
            <a:avLst/>
          </a:prstGeom>
          <a:solidFill>
            <a:srgbClr val="011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1E4B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C58E84-A65B-B44E-97DB-4BF3A6C4FA43}"/>
              </a:ext>
            </a:extLst>
          </p:cNvPr>
          <p:cNvGrpSpPr/>
          <p:nvPr/>
        </p:nvGrpSpPr>
        <p:grpSpPr>
          <a:xfrm>
            <a:off x="1054415" y="4518487"/>
            <a:ext cx="3624952" cy="694311"/>
            <a:chOff x="1126415" y="4705687"/>
            <a:chExt cx="3624952" cy="6943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74FBA6-8A46-F047-85C8-92A0D46F2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415" y="4705687"/>
              <a:ext cx="3624952" cy="69431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248C65-F600-744D-8796-237A3BE44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435" y="4855908"/>
              <a:ext cx="385392" cy="39892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7CA510-7471-2349-965C-2B4C80E565F2}"/>
              </a:ext>
            </a:extLst>
          </p:cNvPr>
          <p:cNvSpPr txBox="1"/>
          <p:nvPr/>
        </p:nvSpPr>
        <p:spPr>
          <a:xfrm>
            <a:off x="1030596" y="2696170"/>
            <a:ext cx="2837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20">
                <a:solidFill>
                  <a:srgbClr val="011E4B"/>
                </a:solidFill>
                <a:latin typeface="Moderat" pitchFamily="2" charset="77"/>
              </a:rPr>
              <a:t>Big Table 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4062B-B326-1349-BF34-4F2CE1412E74}"/>
              </a:ext>
            </a:extLst>
          </p:cNvPr>
          <p:cNvSpPr txBox="1"/>
          <p:nvPr/>
        </p:nvSpPr>
        <p:spPr>
          <a:xfrm>
            <a:off x="1030596" y="3118182"/>
            <a:ext cx="2837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20">
                <a:solidFill>
                  <a:srgbClr val="011E4B"/>
                </a:solidFill>
                <a:latin typeface="Moderat" pitchFamily="2" charset="77"/>
              </a:rPr>
              <a:t>Project Kick Off</a:t>
            </a:r>
          </a:p>
        </p:txBody>
      </p:sp>
      <p:pic>
        <p:nvPicPr>
          <p:cNvPr id="15" name="Picture Placeholder 13">
            <a:extLst>
              <a:ext uri="{FF2B5EF4-FFF2-40B4-BE49-F238E27FC236}">
                <a16:creationId xmlns:a16="http://schemas.microsoft.com/office/drawing/2014/main" id="{B405AC34-8029-4165-8FBD-BEE3FE9A1A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3" name="Picture 2" descr="The Big Table Group | Home - The Big Table Group">
            <a:extLst>
              <a:ext uri="{FF2B5EF4-FFF2-40B4-BE49-F238E27FC236}">
                <a16:creationId xmlns:a16="http://schemas.microsoft.com/office/drawing/2014/main" id="{C5455EE0-B5B0-49F3-800A-71851DA1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70" y="2552494"/>
            <a:ext cx="2730860" cy="121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2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21B845-EC48-1547-9820-AF4C8A7C4E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5077" y="6471654"/>
            <a:ext cx="763325" cy="989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F69180-7D03-1740-B09B-98D82810FFF1}"/>
              </a:ext>
            </a:extLst>
          </p:cNvPr>
          <p:cNvSpPr txBox="1"/>
          <p:nvPr/>
        </p:nvSpPr>
        <p:spPr>
          <a:xfrm>
            <a:off x="955899" y="695751"/>
            <a:ext cx="487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20">
                <a:solidFill>
                  <a:srgbClr val="011E4B"/>
                </a:solidFill>
                <a:latin typeface="Moderat" pitchFamily="2" charset="77"/>
              </a:rPr>
              <a:t>Roles and Responsibilities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DDBFA4C-8B51-8945-B89D-C0D53F84F6BC}"/>
              </a:ext>
            </a:extLst>
          </p:cNvPr>
          <p:cNvSpPr/>
          <p:nvPr/>
        </p:nvSpPr>
        <p:spPr>
          <a:xfrm>
            <a:off x="-71561" y="212035"/>
            <a:ext cx="479066" cy="6433930"/>
          </a:xfrm>
          <a:prstGeom prst="roundRect">
            <a:avLst>
              <a:gd name="adj" fmla="val 671"/>
            </a:avLst>
          </a:prstGeom>
          <a:solidFill>
            <a:srgbClr val="011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FCB32-F6B3-CE48-AFE1-56424820BD6D}"/>
              </a:ext>
            </a:extLst>
          </p:cNvPr>
          <p:cNvSpPr txBox="1"/>
          <p:nvPr/>
        </p:nvSpPr>
        <p:spPr>
          <a:xfrm>
            <a:off x="7694630" y="1502389"/>
            <a:ext cx="242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20">
                <a:solidFill>
                  <a:srgbClr val="011E4B"/>
                </a:solidFill>
                <a:latin typeface="Moderat" pitchFamily="2" charset="77"/>
              </a:rPr>
              <a:t>Project Manager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64DC8-9AF4-2A46-AF9B-C9C47624919E}"/>
              </a:ext>
            </a:extLst>
          </p:cNvPr>
          <p:cNvSpPr txBox="1"/>
          <p:nvPr/>
        </p:nvSpPr>
        <p:spPr>
          <a:xfrm>
            <a:off x="7694628" y="2309027"/>
            <a:ext cx="3052800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Ensuring all activities are delivered in budget and on time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Agree and confirm time for each feature to be developed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Create and manage development sprints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solution is tested end-to-end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Obtain sign off to exit the build phase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UAT is successfully run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Complete client handover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project is signed off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endParaRPr lang="en-GB" sz="1100">
              <a:solidFill>
                <a:srgbClr val="101010"/>
              </a:solidFill>
              <a:latin typeface="Mode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8C9F3-B922-8440-9DFC-BCA02E55BBF5}"/>
              </a:ext>
            </a:extLst>
          </p:cNvPr>
          <p:cNvSpPr txBox="1"/>
          <p:nvPr/>
        </p:nvSpPr>
        <p:spPr>
          <a:xfrm>
            <a:off x="7694629" y="1867423"/>
            <a:ext cx="288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20">
                <a:solidFill>
                  <a:srgbClr val="4D59E0"/>
                </a:solidFill>
                <a:latin typeface="Moderat" pitchFamily="2" charset="77"/>
              </a:rPr>
              <a:t>Adam Hunter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3424F-D934-6840-8966-CE6ED9E03D53}"/>
              </a:ext>
            </a:extLst>
          </p:cNvPr>
          <p:cNvSpPr txBox="1"/>
          <p:nvPr/>
        </p:nvSpPr>
        <p:spPr>
          <a:xfrm>
            <a:off x="4325266" y="1502389"/>
            <a:ext cx="27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20">
                <a:solidFill>
                  <a:srgbClr val="011E4B"/>
                </a:solidFill>
                <a:latin typeface="Moderat" pitchFamily="2" charset="77"/>
              </a:rPr>
              <a:t>Designer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9E499-4FBE-AA49-999B-1A7428851F6E}"/>
              </a:ext>
            </a:extLst>
          </p:cNvPr>
          <p:cNvSpPr txBox="1"/>
          <p:nvPr/>
        </p:nvSpPr>
        <p:spPr>
          <a:xfrm>
            <a:off x="4325264" y="2309027"/>
            <a:ext cx="3052800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all user experience requirements are understood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Create Hi-Fidelity Designs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all designs activities are delivered on time and to budget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any requirements updates have been captured, communicated and agreed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Work with client to understand product changes or future requirements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solution matches hi-fidelity designs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solution is intuitive and has the user at the forefront of design and development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E02A9-6608-AB49-8539-CDE8299ED139}"/>
              </a:ext>
            </a:extLst>
          </p:cNvPr>
          <p:cNvSpPr txBox="1"/>
          <p:nvPr/>
        </p:nvSpPr>
        <p:spPr>
          <a:xfrm>
            <a:off x="4325265" y="1867423"/>
            <a:ext cx="288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20">
                <a:solidFill>
                  <a:srgbClr val="4D59E0"/>
                </a:solidFill>
                <a:latin typeface="Moderat" pitchFamily="2" charset="77"/>
              </a:rPr>
              <a:t>Brett Sedcole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C9BEAA-6FDC-7942-B7D8-B6345391BB74}"/>
              </a:ext>
            </a:extLst>
          </p:cNvPr>
          <p:cNvSpPr txBox="1"/>
          <p:nvPr/>
        </p:nvSpPr>
        <p:spPr>
          <a:xfrm>
            <a:off x="951352" y="1502389"/>
            <a:ext cx="242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20">
                <a:solidFill>
                  <a:srgbClr val="011E4B"/>
                </a:solidFill>
                <a:latin typeface="Moderat" pitchFamily="2" charset="77"/>
              </a:rPr>
              <a:t>Developers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A96F37-285F-D149-B3A3-F520F02AFF2E}"/>
              </a:ext>
            </a:extLst>
          </p:cNvPr>
          <p:cNvSpPr txBox="1"/>
          <p:nvPr/>
        </p:nvSpPr>
        <p:spPr>
          <a:xfrm>
            <a:off x="951350" y="2309027"/>
            <a:ext cx="3052800" cy="2864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620"/>
              </a:lnSpc>
              <a:spcBef>
                <a:spcPts val="200"/>
              </a:spcBef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Understand who the client is and why they need the proposed solution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Understand and be aware of all requirements updates that have been communicated and agreed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Understand how each feature should be technically developed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Agree and confirm time for each feature to be developed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solution is intuitive and has the user at the forefront of design and development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solution is tested end-to-end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2F77A4-6AB7-C548-AF47-1578B0ECD136}"/>
              </a:ext>
            </a:extLst>
          </p:cNvPr>
          <p:cNvSpPr txBox="1"/>
          <p:nvPr/>
        </p:nvSpPr>
        <p:spPr>
          <a:xfrm>
            <a:off x="951351" y="1867423"/>
            <a:ext cx="3222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20">
                <a:solidFill>
                  <a:srgbClr val="4D59E0"/>
                </a:solidFill>
                <a:latin typeface="Moderat" pitchFamily="2" charset="77"/>
              </a:rPr>
              <a:t>Brahma Kumar and Alastair Roome</a:t>
            </a:r>
          </a:p>
        </p:txBody>
      </p:sp>
    </p:spTree>
    <p:extLst>
      <p:ext uri="{BB962C8B-B14F-4D97-AF65-F5344CB8AC3E}">
        <p14:creationId xmlns:p14="http://schemas.microsoft.com/office/powerpoint/2010/main" val="31155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21B845-EC48-1547-9820-AF4C8A7C4E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5077" y="6471654"/>
            <a:ext cx="763325" cy="989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F69180-7D03-1740-B09B-98D82810FFF1}"/>
              </a:ext>
            </a:extLst>
          </p:cNvPr>
          <p:cNvSpPr txBox="1"/>
          <p:nvPr/>
        </p:nvSpPr>
        <p:spPr>
          <a:xfrm>
            <a:off x="948972" y="1422578"/>
            <a:ext cx="99422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spc="-20">
                <a:solidFill>
                  <a:srgbClr val="011E4B"/>
                </a:solidFill>
                <a:latin typeface="Moderat"/>
              </a:rPr>
              <a:t>What we need from Big Table Group</a:t>
            </a:r>
            <a:endParaRPr lang="en-US" sz="2400" b="1" spc="-20">
              <a:solidFill>
                <a:srgbClr val="011E4B"/>
              </a:solidFill>
              <a:latin typeface="Moderat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DDBFA4C-8B51-8945-B89D-C0D53F84F6BC}"/>
              </a:ext>
            </a:extLst>
          </p:cNvPr>
          <p:cNvSpPr/>
          <p:nvPr/>
        </p:nvSpPr>
        <p:spPr>
          <a:xfrm>
            <a:off x="-71561" y="212035"/>
            <a:ext cx="479066" cy="6433930"/>
          </a:xfrm>
          <a:prstGeom prst="roundRect">
            <a:avLst>
              <a:gd name="adj" fmla="val 671"/>
            </a:avLst>
          </a:prstGeom>
          <a:solidFill>
            <a:srgbClr val="011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5BC62B-2485-7F4C-89D0-5CA01125EF82}"/>
              </a:ext>
            </a:extLst>
          </p:cNvPr>
          <p:cNvSpPr txBox="1"/>
          <p:nvPr/>
        </p:nvSpPr>
        <p:spPr>
          <a:xfrm>
            <a:off x="947948" y="2395096"/>
            <a:ext cx="4795903" cy="344132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ts val="1660"/>
              </a:lnSpc>
              <a:spcBef>
                <a:spcPts val="400"/>
              </a:spcBef>
            </a:pPr>
            <a:r>
              <a:rPr lang="en-GB" sz="1200" b="1">
                <a:latin typeface="Moderat" pitchFamily="2" charset="77"/>
                <a:ea typeface="+mn-lt"/>
                <a:cs typeface="+mn-lt"/>
              </a:rPr>
              <a:t>Access to MS Teams and Workplace: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BTG email address for Azuronaut 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Enable System Admin access to Workplace</a:t>
            </a:r>
            <a:endParaRPr lang="en-GB" sz="1200">
              <a:latin typeface="Moderat" pitchFamily="2" charset="77"/>
              <a:cs typeface="Arial"/>
            </a:endParaRP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Enable Teams Service Admin access</a:t>
            </a:r>
          </a:p>
          <a:p>
            <a:pPr>
              <a:lnSpc>
                <a:spcPts val="1660"/>
              </a:lnSpc>
            </a:pPr>
            <a:endParaRPr lang="en-GB" sz="1200">
              <a:latin typeface="Moderat" pitchFamily="2" charset="77"/>
              <a:cs typeface="Arial"/>
            </a:endParaRPr>
          </a:p>
          <a:p>
            <a:pPr>
              <a:lnSpc>
                <a:spcPts val="1660"/>
              </a:lnSpc>
              <a:spcBef>
                <a:spcPts val="400"/>
              </a:spcBef>
            </a:pPr>
            <a:r>
              <a:rPr lang="en-GB" sz="1200" b="1">
                <a:latin typeface="Moderat" pitchFamily="2" charset="77"/>
                <a:ea typeface="+mn-lt"/>
                <a:cs typeface="+mn-lt"/>
              </a:rPr>
              <a:t>Access to SharePoint and Azure: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SharePoint Site Collection Admin access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Azure Admin access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endParaRPr lang="en-GB" sz="1200">
              <a:latin typeface="Moderat" pitchFamily="2" charset="77"/>
              <a:ea typeface="+mn-lt"/>
              <a:cs typeface="+mn-lt"/>
            </a:endParaRPr>
          </a:p>
          <a:p>
            <a:pPr>
              <a:lnSpc>
                <a:spcPts val="1660"/>
              </a:lnSpc>
              <a:spcBef>
                <a:spcPts val="400"/>
              </a:spcBef>
            </a:pPr>
            <a:r>
              <a:rPr lang="en-GB" sz="1200" b="1">
                <a:latin typeface="Moderat" pitchFamily="2" charset="77"/>
                <a:ea typeface="+mn-lt"/>
                <a:cs typeface="+mn-lt"/>
              </a:rPr>
              <a:t>Defined Contact Persons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Technical Contact (Azure, SharePoint)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Content Contact (Links, Page Based Content)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endParaRPr lang="en-GB" sz="1200">
              <a:latin typeface="Moderat" pitchFamily="2" charset="77"/>
              <a:ea typeface="+mn-lt"/>
              <a:cs typeface="+mn-lt"/>
            </a:endParaRP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 b="1">
                <a:latin typeface="Moderat" pitchFamily="2" charset="77"/>
                <a:ea typeface="+mn-lt"/>
                <a:cs typeface="+mn-lt"/>
              </a:rPr>
              <a:t>Agree Project Team Weekly Session </a:t>
            </a:r>
          </a:p>
          <a:p>
            <a:pPr marL="628650" lvl="1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Time/Date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7105E-CC98-524A-AB8D-E787E8C81187}"/>
              </a:ext>
            </a:extLst>
          </p:cNvPr>
          <p:cNvSpPr txBox="1"/>
          <p:nvPr/>
        </p:nvSpPr>
        <p:spPr>
          <a:xfrm>
            <a:off x="5920075" y="2395096"/>
            <a:ext cx="4795903" cy="2248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660"/>
              </a:lnSpc>
            </a:pPr>
            <a:r>
              <a:rPr lang="en-GB" sz="1200" b="1">
                <a:latin typeface="Moderat" pitchFamily="2" charset="77"/>
                <a:ea typeface="+mn-lt"/>
                <a:cs typeface="+mn-lt"/>
              </a:rPr>
              <a:t>Accounts for access: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Four accounts with access:</a:t>
            </a:r>
          </a:p>
          <a:p>
            <a:pPr marL="628650" lvl="1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 b="1">
                <a:latin typeface="Moderat" pitchFamily="2" charset="77"/>
                <a:ea typeface="+mn-lt"/>
                <a:cs typeface="+mn-lt"/>
              </a:rPr>
              <a:t>Adeyemi and Brahma</a:t>
            </a:r>
            <a:r>
              <a:rPr lang="en-GB" sz="1200">
                <a:latin typeface="Moderat" pitchFamily="2" charset="77"/>
                <a:ea typeface="+mn-lt"/>
                <a:cs typeface="+mn-lt"/>
              </a:rPr>
              <a:t> </a:t>
            </a:r>
          </a:p>
          <a:p>
            <a:pPr marL="1085850" lvl="2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Azure Admin</a:t>
            </a:r>
          </a:p>
          <a:p>
            <a:pPr marL="1085850" lvl="2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Workplace Admin</a:t>
            </a:r>
          </a:p>
          <a:p>
            <a:pPr marL="1085850" lvl="2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SharePoint Site Collection Admin</a:t>
            </a:r>
          </a:p>
          <a:p>
            <a:pPr marL="1085850" lvl="2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Teams Service Admin</a:t>
            </a:r>
          </a:p>
          <a:p>
            <a:pPr marL="628650" lvl="1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 b="1">
                <a:latin typeface="Moderat" pitchFamily="2" charset="77"/>
                <a:ea typeface="+mn-lt"/>
                <a:cs typeface="+mn-lt"/>
              </a:rPr>
              <a:t>Alastair</a:t>
            </a:r>
          </a:p>
          <a:p>
            <a:pPr marL="1085850" lvl="2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>
                <a:latin typeface="Moderat" pitchFamily="2" charset="77"/>
                <a:ea typeface="+mn-lt"/>
                <a:cs typeface="+mn-lt"/>
              </a:rPr>
              <a:t>SharePoint Site Collection Admin</a:t>
            </a:r>
          </a:p>
          <a:p>
            <a:pPr marL="628650" lvl="1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GB" sz="1200" b="1">
                <a:latin typeface="Moderat" pitchFamily="2" charset="77"/>
                <a:ea typeface="+mn-lt"/>
                <a:cs typeface="+mn-lt"/>
              </a:rPr>
              <a:t>Two General User Accounts for Testing</a:t>
            </a:r>
            <a:endParaRPr lang="en-GB" sz="1050" b="1">
              <a:latin typeface="Moderat" pitchFamily="2" charset="77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E8D475-E23A-974C-9108-FC0E8B2183AB}"/>
              </a:ext>
            </a:extLst>
          </p:cNvPr>
          <p:cNvSpPr txBox="1"/>
          <p:nvPr/>
        </p:nvSpPr>
        <p:spPr>
          <a:xfrm>
            <a:off x="951351" y="1870371"/>
            <a:ext cx="416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20">
                <a:solidFill>
                  <a:srgbClr val="4D59E0"/>
                </a:solidFill>
                <a:latin typeface="Moderat" pitchFamily="2" charset="77"/>
              </a:rPr>
              <a:t>Access, Documents, Information</a:t>
            </a:r>
          </a:p>
        </p:txBody>
      </p:sp>
    </p:spTree>
    <p:extLst>
      <p:ext uri="{BB962C8B-B14F-4D97-AF65-F5344CB8AC3E}">
        <p14:creationId xmlns:p14="http://schemas.microsoft.com/office/powerpoint/2010/main" val="397912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21B845-EC48-1547-9820-AF4C8A7C4E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5077" y="6471654"/>
            <a:ext cx="763325" cy="989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F69180-7D03-1740-B09B-98D82810FFF1}"/>
              </a:ext>
            </a:extLst>
          </p:cNvPr>
          <p:cNvSpPr txBox="1"/>
          <p:nvPr/>
        </p:nvSpPr>
        <p:spPr>
          <a:xfrm>
            <a:off x="3008576" y="2157778"/>
            <a:ext cx="203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20">
                <a:solidFill>
                  <a:srgbClr val="011E4B"/>
                </a:solidFill>
                <a:latin typeface="Moderat" pitchFamily="2" charset="77"/>
              </a:rPr>
              <a:t>Contents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DDBFA4C-8B51-8945-B89D-C0D53F84F6BC}"/>
              </a:ext>
            </a:extLst>
          </p:cNvPr>
          <p:cNvSpPr/>
          <p:nvPr/>
        </p:nvSpPr>
        <p:spPr>
          <a:xfrm>
            <a:off x="-71562" y="212035"/>
            <a:ext cx="1598212" cy="6433930"/>
          </a:xfrm>
          <a:prstGeom prst="roundRect">
            <a:avLst>
              <a:gd name="adj" fmla="val 671"/>
            </a:avLst>
          </a:prstGeom>
          <a:solidFill>
            <a:srgbClr val="011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74CF8C-15A5-274C-8EBB-65B5419167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854" y="1761147"/>
            <a:ext cx="2105526" cy="36431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85BC62B-2485-7F4C-89D0-5CA01125EF82}"/>
              </a:ext>
            </a:extLst>
          </p:cNvPr>
          <p:cNvSpPr txBox="1"/>
          <p:nvPr/>
        </p:nvSpPr>
        <p:spPr>
          <a:xfrm>
            <a:off x="3000627" y="2729342"/>
            <a:ext cx="4121008" cy="208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92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sz="1400">
                <a:solidFill>
                  <a:srgbClr val="101010"/>
                </a:solidFill>
                <a:latin typeface="Moderat" pitchFamily="2" charset="77"/>
              </a:rPr>
              <a:t>Project Plan – Overview and Detail</a:t>
            </a:r>
          </a:p>
          <a:p>
            <a:pPr marL="342900" indent="-342900">
              <a:lnSpc>
                <a:spcPts val="192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sz="1400">
                <a:solidFill>
                  <a:srgbClr val="101010"/>
                </a:solidFill>
                <a:latin typeface="Moderat" pitchFamily="2" charset="77"/>
              </a:rPr>
              <a:t>Our Delivery Process</a:t>
            </a:r>
          </a:p>
          <a:p>
            <a:pPr marL="342900" indent="-342900">
              <a:lnSpc>
                <a:spcPts val="192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sz="1400">
                <a:solidFill>
                  <a:srgbClr val="101010"/>
                </a:solidFill>
                <a:latin typeface="Moderat" pitchFamily="2" charset="77"/>
              </a:rPr>
              <a:t>Azuronaut Project Team </a:t>
            </a:r>
          </a:p>
          <a:p>
            <a:pPr marL="342900" indent="-342900">
              <a:lnSpc>
                <a:spcPts val="192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sz="1400">
                <a:solidFill>
                  <a:srgbClr val="101010"/>
                </a:solidFill>
                <a:latin typeface="Moderat" pitchFamily="2" charset="77"/>
              </a:rPr>
              <a:t>Roles and Responsibilities</a:t>
            </a:r>
          </a:p>
          <a:p>
            <a:pPr marL="342900" indent="-342900">
              <a:lnSpc>
                <a:spcPts val="192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sz="1400">
                <a:solidFill>
                  <a:srgbClr val="101010"/>
                </a:solidFill>
                <a:latin typeface="Moderat" pitchFamily="2" charset="77"/>
              </a:rPr>
              <a:t>What we need from Big Table Group</a:t>
            </a:r>
          </a:p>
          <a:p>
            <a:pPr marL="800100" lvl="1" indent="-342900">
              <a:lnSpc>
                <a:spcPts val="192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sz="1400">
                <a:solidFill>
                  <a:srgbClr val="101010"/>
                </a:solidFill>
                <a:latin typeface="Moderat" pitchFamily="2" charset="77"/>
              </a:rPr>
              <a:t>Access, Documents, Information</a:t>
            </a:r>
          </a:p>
          <a:p>
            <a:pPr marL="800100" lvl="1" indent="-342900">
              <a:lnSpc>
                <a:spcPts val="192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sz="1400">
                <a:solidFill>
                  <a:srgbClr val="101010"/>
                </a:solidFill>
                <a:latin typeface="Moderat" pitchFamily="2" charset="77"/>
              </a:rPr>
              <a:t>Resource Requirement</a:t>
            </a:r>
          </a:p>
        </p:txBody>
      </p:sp>
    </p:spTree>
    <p:extLst>
      <p:ext uri="{BB962C8B-B14F-4D97-AF65-F5344CB8AC3E}">
        <p14:creationId xmlns:p14="http://schemas.microsoft.com/office/powerpoint/2010/main" val="112522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99C452D-99DB-D342-BF22-9E75EFBF6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07147"/>
              </p:ext>
            </p:extLst>
          </p:nvPr>
        </p:nvGraphicFramePr>
        <p:xfrm>
          <a:off x="442046" y="1176442"/>
          <a:ext cx="11529925" cy="397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72">
                  <a:extLst>
                    <a:ext uri="{9D8B030D-6E8A-4147-A177-3AD203B41FA5}">
                      <a16:colId xmlns:a16="http://schemas.microsoft.com/office/drawing/2014/main" val="2574149344"/>
                    </a:ext>
                  </a:extLst>
                </a:gridCol>
                <a:gridCol w="588972">
                  <a:extLst>
                    <a:ext uri="{9D8B030D-6E8A-4147-A177-3AD203B41FA5}">
                      <a16:colId xmlns:a16="http://schemas.microsoft.com/office/drawing/2014/main" val="3112693513"/>
                    </a:ext>
                  </a:extLst>
                </a:gridCol>
                <a:gridCol w="588972">
                  <a:extLst>
                    <a:ext uri="{9D8B030D-6E8A-4147-A177-3AD203B41FA5}">
                      <a16:colId xmlns:a16="http://schemas.microsoft.com/office/drawing/2014/main" val="3372528296"/>
                    </a:ext>
                  </a:extLst>
                </a:gridCol>
                <a:gridCol w="588972">
                  <a:extLst>
                    <a:ext uri="{9D8B030D-6E8A-4147-A177-3AD203B41FA5}">
                      <a16:colId xmlns:a16="http://schemas.microsoft.com/office/drawing/2014/main" val="1075960233"/>
                    </a:ext>
                  </a:extLst>
                </a:gridCol>
                <a:gridCol w="635662">
                  <a:extLst>
                    <a:ext uri="{9D8B030D-6E8A-4147-A177-3AD203B41FA5}">
                      <a16:colId xmlns:a16="http://schemas.microsoft.com/office/drawing/2014/main" val="2940429183"/>
                    </a:ext>
                  </a:extLst>
                </a:gridCol>
                <a:gridCol w="589317">
                  <a:extLst>
                    <a:ext uri="{9D8B030D-6E8A-4147-A177-3AD203B41FA5}">
                      <a16:colId xmlns:a16="http://schemas.microsoft.com/office/drawing/2014/main" val="1520888500"/>
                    </a:ext>
                  </a:extLst>
                </a:gridCol>
                <a:gridCol w="596343">
                  <a:extLst>
                    <a:ext uri="{9D8B030D-6E8A-4147-A177-3AD203B41FA5}">
                      <a16:colId xmlns:a16="http://schemas.microsoft.com/office/drawing/2014/main" val="4042262455"/>
                    </a:ext>
                  </a:extLst>
                </a:gridCol>
                <a:gridCol w="609451">
                  <a:extLst>
                    <a:ext uri="{9D8B030D-6E8A-4147-A177-3AD203B41FA5}">
                      <a16:colId xmlns:a16="http://schemas.microsoft.com/office/drawing/2014/main" val="3228194487"/>
                    </a:ext>
                  </a:extLst>
                </a:gridCol>
                <a:gridCol w="602896">
                  <a:extLst>
                    <a:ext uri="{9D8B030D-6E8A-4147-A177-3AD203B41FA5}">
                      <a16:colId xmlns:a16="http://schemas.microsoft.com/office/drawing/2014/main" val="3755332144"/>
                    </a:ext>
                  </a:extLst>
                </a:gridCol>
                <a:gridCol w="609451">
                  <a:extLst>
                    <a:ext uri="{9D8B030D-6E8A-4147-A177-3AD203B41FA5}">
                      <a16:colId xmlns:a16="http://schemas.microsoft.com/office/drawing/2014/main" val="4143595261"/>
                    </a:ext>
                  </a:extLst>
                </a:gridCol>
                <a:gridCol w="616004">
                  <a:extLst>
                    <a:ext uri="{9D8B030D-6E8A-4147-A177-3AD203B41FA5}">
                      <a16:colId xmlns:a16="http://schemas.microsoft.com/office/drawing/2014/main" val="1531686300"/>
                    </a:ext>
                  </a:extLst>
                </a:gridCol>
                <a:gridCol w="602896">
                  <a:extLst>
                    <a:ext uri="{9D8B030D-6E8A-4147-A177-3AD203B41FA5}">
                      <a16:colId xmlns:a16="http://schemas.microsoft.com/office/drawing/2014/main" val="446014548"/>
                    </a:ext>
                  </a:extLst>
                </a:gridCol>
                <a:gridCol w="622557">
                  <a:extLst>
                    <a:ext uri="{9D8B030D-6E8A-4147-A177-3AD203B41FA5}">
                      <a16:colId xmlns:a16="http://schemas.microsoft.com/office/drawing/2014/main" val="1242085778"/>
                    </a:ext>
                  </a:extLst>
                </a:gridCol>
                <a:gridCol w="619088">
                  <a:extLst>
                    <a:ext uri="{9D8B030D-6E8A-4147-A177-3AD203B41FA5}">
                      <a16:colId xmlns:a16="http://schemas.microsoft.com/office/drawing/2014/main" val="1573864003"/>
                    </a:ext>
                  </a:extLst>
                </a:gridCol>
                <a:gridCol w="593259">
                  <a:extLst>
                    <a:ext uri="{9D8B030D-6E8A-4147-A177-3AD203B41FA5}">
                      <a16:colId xmlns:a16="http://schemas.microsoft.com/office/drawing/2014/main" val="2136304261"/>
                    </a:ext>
                  </a:extLst>
                </a:gridCol>
                <a:gridCol w="635662">
                  <a:extLst>
                    <a:ext uri="{9D8B030D-6E8A-4147-A177-3AD203B41FA5}">
                      <a16:colId xmlns:a16="http://schemas.microsoft.com/office/drawing/2014/main" val="2657354408"/>
                    </a:ext>
                  </a:extLst>
                </a:gridCol>
                <a:gridCol w="622554">
                  <a:extLst>
                    <a:ext uri="{9D8B030D-6E8A-4147-A177-3AD203B41FA5}">
                      <a16:colId xmlns:a16="http://schemas.microsoft.com/office/drawing/2014/main" val="2827059449"/>
                    </a:ext>
                  </a:extLst>
                </a:gridCol>
                <a:gridCol w="622554">
                  <a:extLst>
                    <a:ext uri="{9D8B030D-6E8A-4147-A177-3AD203B41FA5}">
                      <a16:colId xmlns:a16="http://schemas.microsoft.com/office/drawing/2014/main" val="3427031445"/>
                    </a:ext>
                  </a:extLst>
                </a:gridCol>
                <a:gridCol w="596343">
                  <a:extLst>
                    <a:ext uri="{9D8B030D-6E8A-4147-A177-3AD203B41FA5}">
                      <a16:colId xmlns:a16="http://schemas.microsoft.com/office/drawing/2014/main" val="354871980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500" b="1" i="0" spc="100" baseline="0">
                          <a:solidFill>
                            <a:schemeClr val="bg1"/>
                          </a:solidFill>
                          <a:latin typeface="Segoe UI Semibold"/>
                          <a:ea typeface="Calibri" charset="0"/>
                          <a:cs typeface="Segoe UI Semibold"/>
                        </a:rPr>
                        <a:t>W/C 26/04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5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Semibold"/>
                          <a:cs typeface="Segoe UI Semibold"/>
                        </a:rPr>
                        <a:t>W/C 03/05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5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Semibold"/>
                          <a:ea typeface="Calibri" charset="0"/>
                          <a:cs typeface="Segoe UI Semibold"/>
                        </a:rPr>
                        <a:t>W/C 10/05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5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Semibold"/>
                          <a:ea typeface="Calibri" charset="0"/>
                          <a:cs typeface="Segoe UI Semibold"/>
                        </a:rPr>
                        <a:t>W/C 17/05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5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Semibold"/>
                          <a:ea typeface="Calibri" charset="0"/>
                          <a:cs typeface="Segoe UI Semibold"/>
                        </a:rPr>
                        <a:t>W/C 24/05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5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Semibold"/>
                          <a:ea typeface="Calibri" charset="0"/>
                          <a:cs typeface="Segoe UI Semibold"/>
                        </a:rPr>
                        <a:t>W/C 31/05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5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Semibold"/>
                          <a:ea typeface="Calibri" charset="0"/>
                          <a:cs typeface="Segoe UI Semibold"/>
                        </a:rPr>
                        <a:t>W/C 07/06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5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Semibold"/>
                          <a:ea typeface="Calibri" charset="0"/>
                          <a:cs typeface="Segoe UI Semibold"/>
                        </a:rPr>
                        <a:t>W/C 14/06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5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Semibold"/>
                          <a:ea typeface="Calibri" charset="0"/>
                          <a:cs typeface="Segoe UI Semibold"/>
                        </a:rPr>
                        <a:t>W/C 21/06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5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Semibold"/>
                          <a:ea typeface="Calibri" charset="0"/>
                          <a:cs typeface="Segoe UI Semibold"/>
                        </a:rPr>
                        <a:t>W/C 28/06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5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Semibold"/>
                          <a:ea typeface="Calibri" charset="0"/>
                          <a:cs typeface="Segoe UI Semibold"/>
                        </a:rPr>
                        <a:t>W/C 05/07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5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Semibold"/>
                          <a:ea typeface="Calibri" charset="0"/>
                          <a:cs typeface="Segoe UI Semibold"/>
                        </a:rPr>
                        <a:t>W/C 12/07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5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 Semibold"/>
                          <a:ea typeface="Calibri" charset="0"/>
                          <a:cs typeface="Segoe UI Semibold"/>
                        </a:rPr>
                        <a:t>W/C19/07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500" b="1" i="0" u="none" strike="noStrike" kern="1200" cap="none" spc="10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 Semibold"/>
                        <a:ea typeface="Calibri" charset="0"/>
                        <a:cs typeface="Segoe UI Semi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500" b="1" i="0" u="none" strike="noStrike" kern="1200" cap="none" spc="10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 Semibold"/>
                        <a:ea typeface="Calibri" charset="0"/>
                        <a:cs typeface="Segoe UI Semi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500" b="1" i="0" u="none" strike="noStrike" kern="1200" cap="none" spc="10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 Semibold"/>
                        <a:ea typeface="Calibri" charset="0"/>
                        <a:cs typeface="Segoe UI Semi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500" b="1" i="0" u="none" strike="noStrike" kern="1200" cap="none" spc="10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 Semibold"/>
                        <a:ea typeface="Calibri" charset="0"/>
                        <a:cs typeface="Segoe UI Semi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500" b="1" i="0" u="none" strike="noStrike" kern="1200" cap="none" spc="10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 Semibold"/>
                        <a:ea typeface="Calibri" charset="0"/>
                        <a:cs typeface="Segoe UI Semi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500" b="1" i="0" u="none" strike="noStrike" kern="1200" cap="none" spc="10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 Semibold"/>
                        <a:ea typeface="Calibri" charset="0"/>
                        <a:cs typeface="Segoe UI Semibol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470"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6320" marR="96320" marT="48160" marB="48160">
                    <a:lnL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92B44E-5289-9849-8220-B81069360761}"/>
              </a:ext>
            </a:extLst>
          </p:cNvPr>
          <p:cNvSpPr txBox="1"/>
          <p:nvPr/>
        </p:nvSpPr>
        <p:spPr>
          <a:xfrm>
            <a:off x="8957733" y="1778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A3B012-6B61-8940-88DB-C0E6BDF43B77}"/>
              </a:ext>
            </a:extLst>
          </p:cNvPr>
          <p:cNvSpPr/>
          <p:nvPr/>
        </p:nvSpPr>
        <p:spPr>
          <a:xfrm>
            <a:off x="479761" y="1809996"/>
            <a:ext cx="1146070" cy="366333"/>
          </a:xfrm>
          <a:prstGeom prst="rect">
            <a:avLst/>
          </a:prstGeom>
          <a:pattFill prst="dkUpDiag">
            <a:fgClr>
              <a:srgbClr val="7B34B4"/>
            </a:fgClr>
            <a:bgClr>
              <a:srgbClr val="5A248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sz="700" b="1" spc="100">
                <a:latin typeface="Segoe UI Semibold" panose="020B0502040204020203" pitchFamily="34" charset="0"/>
                <a:cs typeface="Segoe UI Semibold" panose="020B0502040204020203" pitchFamily="34" charset="0"/>
              </a:rPr>
              <a:t>TECHNICAL SETUP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FF4642-D8C2-3E4B-B38C-5E8C35372221}"/>
              </a:ext>
            </a:extLst>
          </p:cNvPr>
          <p:cNvSpPr/>
          <p:nvPr/>
        </p:nvSpPr>
        <p:spPr>
          <a:xfrm>
            <a:off x="6458064" y="2737908"/>
            <a:ext cx="1195317" cy="367200"/>
          </a:xfrm>
          <a:prstGeom prst="rect">
            <a:avLst/>
          </a:prstGeom>
          <a:pattFill prst="dkUpDiag">
            <a:fgClr>
              <a:srgbClr val="ED614C"/>
            </a:fgClr>
            <a:bgClr>
              <a:srgbClr val="A1423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sz="700" b="1" spc="100">
                <a:latin typeface="Segoe UI Semibold" panose="020B0502040204020203" pitchFamily="34" charset="0"/>
                <a:cs typeface="Segoe UI Semibold" panose="020B0502040204020203" pitchFamily="34" charset="0"/>
              </a:rPr>
              <a:t>UAT TESTING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76812E-AE35-1A4A-8DAA-5CDBDCC98EA8}"/>
              </a:ext>
            </a:extLst>
          </p:cNvPr>
          <p:cNvGrpSpPr/>
          <p:nvPr/>
        </p:nvGrpSpPr>
        <p:grpSpPr>
          <a:xfrm>
            <a:off x="1625831" y="2258250"/>
            <a:ext cx="4832234" cy="367200"/>
            <a:chOff x="5243110" y="2850025"/>
            <a:chExt cx="4993207" cy="3672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11718B3-B860-964A-97CF-59856C38A7BE}"/>
                </a:ext>
              </a:extLst>
            </p:cNvPr>
            <p:cNvSpPr/>
            <p:nvPr/>
          </p:nvSpPr>
          <p:spPr>
            <a:xfrm>
              <a:off x="5243110" y="2850025"/>
              <a:ext cx="1170000" cy="367200"/>
            </a:xfrm>
            <a:prstGeom prst="rect">
              <a:avLst/>
            </a:prstGeom>
            <a:pattFill prst="dkUpDiag">
              <a:fgClr>
                <a:srgbClr val="7B34B4"/>
              </a:fgClr>
              <a:bgClr>
                <a:srgbClr val="5A248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tlCol="0" anchor="ctr"/>
            <a:lstStyle/>
            <a:p>
              <a:r>
                <a:rPr lang="en-GB" sz="700" b="1" spc="100"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SPRINT 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8D3A188-4BB1-264D-8938-0D538A6271D8}"/>
                </a:ext>
              </a:extLst>
            </p:cNvPr>
            <p:cNvSpPr/>
            <p:nvPr/>
          </p:nvSpPr>
          <p:spPr>
            <a:xfrm>
              <a:off x="6480673" y="2850025"/>
              <a:ext cx="1170000" cy="367200"/>
            </a:xfrm>
            <a:prstGeom prst="rect">
              <a:avLst/>
            </a:prstGeom>
            <a:pattFill prst="dkUpDiag">
              <a:fgClr>
                <a:srgbClr val="7B34B4"/>
              </a:fgClr>
              <a:bgClr>
                <a:srgbClr val="5A248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tlCol="0" anchor="ctr"/>
            <a:lstStyle/>
            <a:p>
              <a:r>
                <a:rPr lang="en-GB" sz="700" b="1" spc="100"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SPRINT 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1F44E22-084E-1245-9609-6589BF55F7C7}"/>
                </a:ext>
              </a:extLst>
            </p:cNvPr>
            <p:cNvSpPr/>
            <p:nvPr/>
          </p:nvSpPr>
          <p:spPr>
            <a:xfrm>
              <a:off x="7711235" y="2850025"/>
              <a:ext cx="1213295" cy="367200"/>
            </a:xfrm>
            <a:prstGeom prst="rect">
              <a:avLst/>
            </a:prstGeom>
            <a:pattFill prst="dkUpDiag">
              <a:fgClr>
                <a:srgbClr val="7B34B4"/>
              </a:fgClr>
              <a:bgClr>
                <a:srgbClr val="5A248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tlCol="0" anchor="ctr"/>
            <a:lstStyle/>
            <a:p>
              <a:r>
                <a:rPr lang="en-GB" sz="700" b="1" spc="100"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SPRINT 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F64EE16-DA06-A746-902D-0B8112B13C98}"/>
                </a:ext>
              </a:extLst>
            </p:cNvPr>
            <p:cNvSpPr/>
            <p:nvPr/>
          </p:nvSpPr>
          <p:spPr>
            <a:xfrm>
              <a:off x="8985092" y="2850025"/>
              <a:ext cx="1251225" cy="367200"/>
            </a:xfrm>
            <a:prstGeom prst="rect">
              <a:avLst/>
            </a:prstGeom>
            <a:pattFill prst="dkUpDiag">
              <a:fgClr>
                <a:srgbClr val="7B34B4"/>
              </a:fgClr>
              <a:bgClr>
                <a:srgbClr val="5A248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tlCol="0" anchor="ctr"/>
            <a:lstStyle/>
            <a:p>
              <a:r>
                <a:rPr lang="en-GB" sz="700" b="1" spc="100"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SPRINT 4 QA/TESTING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CA1BAEA7-927F-8F44-A7DC-E4397E147C54}"/>
              </a:ext>
            </a:extLst>
          </p:cNvPr>
          <p:cNvSpPr txBox="1"/>
          <p:nvPr/>
        </p:nvSpPr>
        <p:spPr>
          <a:xfrm>
            <a:off x="6740324" y="5532494"/>
            <a:ext cx="8461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00" b="1" spc="100">
                <a:solidFill>
                  <a:srgbClr val="ED614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GO-LIVE</a:t>
            </a:r>
          </a:p>
          <a:p>
            <a:pPr algn="r"/>
            <a:r>
              <a:rPr lang="en-GB" sz="700" b="1" spc="100">
                <a:solidFill>
                  <a:srgbClr val="ED614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GO/NO-GO</a:t>
            </a:r>
          </a:p>
          <a:p>
            <a:pPr algn="r"/>
            <a:r>
              <a:rPr lang="en-GB" sz="700" b="1" spc="100">
                <a:solidFill>
                  <a:srgbClr val="ED614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GATEWAY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5DEC6DC-2B3A-A540-B360-097DFDCD3289}"/>
              </a:ext>
            </a:extLst>
          </p:cNvPr>
          <p:cNvSpPr txBox="1"/>
          <p:nvPr/>
        </p:nvSpPr>
        <p:spPr>
          <a:xfrm>
            <a:off x="5370969" y="5661497"/>
            <a:ext cx="10391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00" b="1" spc="100">
                <a:solidFill>
                  <a:srgbClr val="FFC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UAT </a:t>
            </a:r>
            <a:br>
              <a:rPr lang="en-GB" sz="700" b="1" spc="100">
                <a:solidFill>
                  <a:srgbClr val="FFC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</a:br>
            <a:r>
              <a:rPr lang="en-GB" sz="700" b="1" spc="100">
                <a:solidFill>
                  <a:srgbClr val="FFC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GO/NO-GO</a:t>
            </a:r>
          </a:p>
          <a:p>
            <a:pPr algn="r"/>
            <a:r>
              <a:rPr lang="en-GB" sz="700" b="1" spc="100">
                <a:solidFill>
                  <a:srgbClr val="FFC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GATEWAY</a:t>
            </a:r>
          </a:p>
        </p:txBody>
      </p:sp>
      <p:sp>
        <p:nvSpPr>
          <p:cNvPr id="73" name="Diamond 72">
            <a:extLst>
              <a:ext uri="{FF2B5EF4-FFF2-40B4-BE49-F238E27FC236}">
                <a16:creationId xmlns:a16="http://schemas.microsoft.com/office/drawing/2014/main" id="{99205201-F03A-074A-AFC9-DA0ED02B6BDD}"/>
              </a:ext>
            </a:extLst>
          </p:cNvPr>
          <p:cNvSpPr>
            <a:spLocks noChangeAspect="1"/>
          </p:cNvSpPr>
          <p:nvPr/>
        </p:nvSpPr>
        <p:spPr>
          <a:xfrm>
            <a:off x="6393189" y="1424956"/>
            <a:ext cx="144000" cy="1440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4" name="Diamond 73">
            <a:extLst>
              <a:ext uri="{FF2B5EF4-FFF2-40B4-BE49-F238E27FC236}">
                <a16:creationId xmlns:a16="http://schemas.microsoft.com/office/drawing/2014/main" id="{CBD0DEFE-3A95-134E-9B02-E2BE9EF712BD}"/>
              </a:ext>
            </a:extLst>
          </p:cNvPr>
          <p:cNvSpPr>
            <a:spLocks noChangeAspect="1"/>
          </p:cNvSpPr>
          <p:nvPr/>
        </p:nvSpPr>
        <p:spPr>
          <a:xfrm>
            <a:off x="7586512" y="1453932"/>
            <a:ext cx="144000" cy="144000"/>
          </a:xfrm>
          <a:prstGeom prst="diamond">
            <a:avLst/>
          </a:prstGeom>
          <a:solidFill>
            <a:srgbClr val="ED614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883D4B65-6920-BB4C-A3B0-577236AB44AD}"/>
              </a:ext>
            </a:extLst>
          </p:cNvPr>
          <p:cNvSpPr txBox="1">
            <a:spLocks/>
          </p:cNvSpPr>
          <p:nvPr/>
        </p:nvSpPr>
        <p:spPr>
          <a:xfrm>
            <a:off x="364408" y="428819"/>
            <a:ext cx="9067139" cy="328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derat" pitchFamily="2" charset="77"/>
                <a:ea typeface="+mn-ea"/>
                <a:cs typeface="Arial" panose="020B0604020202020204" pitchFamily="34" charset="0"/>
              </a:defRPr>
            </a:lvl1pPr>
            <a:lvl2pPr marL="433800" indent="-12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83000" indent="-156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1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Delivery Plan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33141B-17F8-E444-AA73-4474B70A2246}"/>
              </a:ext>
            </a:extLst>
          </p:cNvPr>
          <p:cNvSpPr/>
          <p:nvPr/>
        </p:nvSpPr>
        <p:spPr>
          <a:xfrm>
            <a:off x="326003" y="6241774"/>
            <a:ext cx="1717482" cy="294198"/>
          </a:xfrm>
          <a:prstGeom prst="rect">
            <a:avLst/>
          </a:prstGeom>
          <a:solidFill>
            <a:srgbClr val="001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04D3D5-5C3D-0D42-A3EB-59C71395A255}"/>
              </a:ext>
            </a:extLst>
          </p:cNvPr>
          <p:cNvCxnSpPr>
            <a:cxnSpLocks/>
          </p:cNvCxnSpPr>
          <p:nvPr/>
        </p:nvCxnSpPr>
        <p:spPr>
          <a:xfrm>
            <a:off x="7663911" y="1530641"/>
            <a:ext cx="0" cy="4359955"/>
          </a:xfrm>
          <a:prstGeom prst="line">
            <a:avLst/>
          </a:prstGeom>
          <a:ln w="19050" cap="rnd">
            <a:solidFill>
              <a:srgbClr val="ED614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BC137B2-800E-4B48-B8AB-D5EFF4829C0D}"/>
              </a:ext>
            </a:extLst>
          </p:cNvPr>
          <p:cNvCxnSpPr>
            <a:cxnSpLocks/>
          </p:cNvCxnSpPr>
          <p:nvPr/>
        </p:nvCxnSpPr>
        <p:spPr>
          <a:xfrm>
            <a:off x="6468555" y="1500937"/>
            <a:ext cx="0" cy="4362953"/>
          </a:xfrm>
          <a:prstGeom prst="line">
            <a:avLst/>
          </a:prstGeom>
          <a:ln w="19050" cap="rnd">
            <a:solidFill>
              <a:srgbClr val="F8B1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D8A743A-6F66-BF49-9165-2F7E4A42B4D3}"/>
              </a:ext>
            </a:extLst>
          </p:cNvPr>
          <p:cNvSpPr txBox="1"/>
          <p:nvPr/>
        </p:nvSpPr>
        <p:spPr>
          <a:xfrm>
            <a:off x="5301150" y="5322943"/>
            <a:ext cx="109117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800" b="1" spc="100">
                <a:solidFill>
                  <a:srgbClr val="F8B1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 W/C 28/06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CE7FB5-B137-8245-BF17-451163D6B27E}"/>
              </a:ext>
            </a:extLst>
          </p:cNvPr>
          <p:cNvSpPr txBox="1"/>
          <p:nvPr/>
        </p:nvSpPr>
        <p:spPr>
          <a:xfrm>
            <a:off x="6495360" y="5343260"/>
            <a:ext cx="1091172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800" b="1" spc="100">
                <a:solidFill>
                  <a:srgbClr val="ED61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W/C 19/07</a:t>
            </a:r>
          </a:p>
        </p:txBody>
      </p:sp>
    </p:spTree>
    <p:extLst>
      <p:ext uri="{BB962C8B-B14F-4D97-AF65-F5344CB8AC3E}">
        <p14:creationId xmlns:p14="http://schemas.microsoft.com/office/powerpoint/2010/main" val="270330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2FBC3B5F-F280-F343-BD8F-B2546BBB72F2}"/>
              </a:ext>
            </a:extLst>
          </p:cNvPr>
          <p:cNvSpPr/>
          <p:nvPr/>
        </p:nvSpPr>
        <p:spPr>
          <a:xfrm>
            <a:off x="205409" y="193247"/>
            <a:ext cx="11767599" cy="6471507"/>
          </a:xfrm>
          <a:prstGeom prst="roundRect">
            <a:avLst>
              <a:gd name="adj" fmla="val 671"/>
            </a:avLst>
          </a:prstGeom>
          <a:solidFill>
            <a:srgbClr val="011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15C0D3-58B3-C34B-ACA4-C38F5E2FA281}"/>
              </a:ext>
            </a:extLst>
          </p:cNvPr>
          <p:cNvSpPr txBox="1"/>
          <p:nvPr/>
        </p:nvSpPr>
        <p:spPr>
          <a:xfrm>
            <a:off x="1126414" y="3134154"/>
            <a:ext cx="63146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20">
                <a:solidFill>
                  <a:schemeClr val="bg1"/>
                </a:solidFill>
                <a:latin typeface="Moderat" pitchFamily="2" charset="77"/>
              </a:rPr>
              <a:t>Detailed Project Plan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9663E67-4F36-CF41-8C6C-81B68D820392}"/>
              </a:ext>
            </a:extLst>
          </p:cNvPr>
          <p:cNvSpPr/>
          <p:nvPr/>
        </p:nvSpPr>
        <p:spPr>
          <a:xfrm>
            <a:off x="1205889" y="4002961"/>
            <a:ext cx="948914" cy="3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A807D89F-6509-5347-BA00-F38287A58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888" y="2709137"/>
            <a:ext cx="948913" cy="141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54589-1A46-D346-BDE9-F13F825DEAA3}"/>
              </a:ext>
            </a:extLst>
          </p:cNvPr>
          <p:cNvSpPr txBox="1"/>
          <p:nvPr/>
        </p:nvSpPr>
        <p:spPr>
          <a:xfrm>
            <a:off x="1126414" y="4480050"/>
            <a:ext cx="6314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20">
                <a:solidFill>
                  <a:schemeClr val="bg1"/>
                </a:solidFill>
                <a:latin typeface="Moderat" pitchFamily="2" charset="77"/>
                <a:hlinkClick r:id="rId3"/>
              </a:rPr>
              <a:t>Smartsheet link</a:t>
            </a:r>
            <a:endParaRPr lang="en-US" sz="1200" spc="-20">
              <a:solidFill>
                <a:schemeClr val="bg1"/>
              </a:solidFill>
              <a:latin typeface="Mode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005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21B845-EC48-1547-9820-AF4C8A7C4E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5076" y="6471654"/>
            <a:ext cx="766800" cy="99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022DD2-CD38-0844-9131-A164F6D70EBD}"/>
              </a:ext>
            </a:extLst>
          </p:cNvPr>
          <p:cNvSpPr txBox="1"/>
          <p:nvPr/>
        </p:nvSpPr>
        <p:spPr>
          <a:xfrm>
            <a:off x="1129055" y="654016"/>
            <a:ext cx="395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20">
                <a:solidFill>
                  <a:srgbClr val="011E4B"/>
                </a:solidFill>
                <a:latin typeface="Moderat" pitchFamily="2" charset="77"/>
              </a:rPr>
              <a:t>Our Delivery Process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832D270C-A8A6-6D4B-BCD3-DD823FE43F9D}"/>
              </a:ext>
            </a:extLst>
          </p:cNvPr>
          <p:cNvSpPr/>
          <p:nvPr/>
        </p:nvSpPr>
        <p:spPr>
          <a:xfrm>
            <a:off x="-71562" y="212035"/>
            <a:ext cx="678985" cy="6433930"/>
          </a:xfrm>
          <a:prstGeom prst="roundRect">
            <a:avLst>
              <a:gd name="adj" fmla="val 671"/>
            </a:avLst>
          </a:prstGeom>
          <a:solidFill>
            <a:srgbClr val="011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6D4473F-DD20-5C4C-9E10-95EFD6320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79890"/>
              </p:ext>
            </p:extLst>
          </p:nvPr>
        </p:nvGraphicFramePr>
        <p:xfrm>
          <a:off x="1254034" y="1476987"/>
          <a:ext cx="9738645" cy="4843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7729">
                  <a:extLst>
                    <a:ext uri="{9D8B030D-6E8A-4147-A177-3AD203B41FA5}">
                      <a16:colId xmlns:a16="http://schemas.microsoft.com/office/drawing/2014/main" val="1987404883"/>
                    </a:ext>
                  </a:extLst>
                </a:gridCol>
                <a:gridCol w="1947729">
                  <a:extLst>
                    <a:ext uri="{9D8B030D-6E8A-4147-A177-3AD203B41FA5}">
                      <a16:colId xmlns:a16="http://schemas.microsoft.com/office/drawing/2014/main" val="2996701749"/>
                    </a:ext>
                  </a:extLst>
                </a:gridCol>
                <a:gridCol w="1947729">
                  <a:extLst>
                    <a:ext uri="{9D8B030D-6E8A-4147-A177-3AD203B41FA5}">
                      <a16:colId xmlns:a16="http://schemas.microsoft.com/office/drawing/2014/main" val="2574572629"/>
                    </a:ext>
                  </a:extLst>
                </a:gridCol>
                <a:gridCol w="1947729">
                  <a:extLst>
                    <a:ext uri="{9D8B030D-6E8A-4147-A177-3AD203B41FA5}">
                      <a16:colId xmlns:a16="http://schemas.microsoft.com/office/drawing/2014/main" val="3676878508"/>
                    </a:ext>
                  </a:extLst>
                </a:gridCol>
                <a:gridCol w="1947729">
                  <a:extLst>
                    <a:ext uri="{9D8B030D-6E8A-4147-A177-3AD203B41FA5}">
                      <a16:colId xmlns:a16="http://schemas.microsoft.com/office/drawing/2014/main" val="4195722874"/>
                    </a:ext>
                  </a:extLst>
                </a:gridCol>
              </a:tblGrid>
              <a:tr h="256271">
                <a:tc>
                  <a:txBody>
                    <a:bodyPr/>
                    <a:lstStyle/>
                    <a:p>
                      <a:pPr marL="72000" indent="0" algn="l" fontAlgn="t">
                        <a:lnSpc>
                          <a:spcPts val="114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400" b="1" i="0" u="none" strike="noStrike" spc="-20" baseline="0">
                          <a:solidFill>
                            <a:srgbClr val="011E4B"/>
                          </a:solidFill>
                          <a:effectLst/>
                          <a:latin typeface="Moderat" pitchFamily="2" charset="77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Discover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 fontAlgn="t">
                        <a:lnSpc>
                          <a:spcPts val="114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400" b="1" i="0" u="none" strike="noStrike" spc="-20" baseline="0">
                          <a:solidFill>
                            <a:srgbClr val="011E4B"/>
                          </a:solidFill>
                          <a:effectLst/>
                          <a:latin typeface="Moderat" pitchFamily="2" charset="77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Design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 fontAlgn="t">
                        <a:lnSpc>
                          <a:spcPts val="114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400" b="1" i="0" u="none" strike="noStrike" spc="-20" baseline="0">
                          <a:solidFill>
                            <a:srgbClr val="011E4B"/>
                          </a:solidFill>
                          <a:effectLst/>
                          <a:latin typeface="Moderat" pitchFamily="2" charset="77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Develop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 fontAlgn="t">
                        <a:lnSpc>
                          <a:spcPts val="114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400" b="1" i="0" u="none" strike="noStrike" spc="-20" baseline="0">
                          <a:solidFill>
                            <a:srgbClr val="011E4B"/>
                          </a:solidFill>
                          <a:effectLst/>
                          <a:latin typeface="Moderat" pitchFamily="2" charset="77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Deploy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 fontAlgn="t">
                        <a:lnSpc>
                          <a:spcPts val="114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400" b="1" i="0" u="none" strike="noStrike" spc="-20" baseline="0">
                          <a:solidFill>
                            <a:srgbClr val="011E4B"/>
                          </a:solidFill>
                          <a:effectLst/>
                          <a:latin typeface="Moderat" pitchFamily="2" charset="77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Support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159355"/>
                  </a:ext>
                </a:extLst>
              </a:tr>
              <a:tr h="1582781">
                <a:tc>
                  <a:txBody>
                    <a:bodyPr/>
                    <a:lstStyle/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Requirements gathering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User research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Use cases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Wireframe prototype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User testing </a:t>
                      </a:r>
                    </a:p>
                    <a:p>
                      <a:pPr marL="99450" marR="0" lvl="0" indent="-99450" algn="l" defTabSz="914400" rtl="0" eaLnBrk="1" fontAlgn="t" latinLnBrk="0" hangingPunct="1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Delivery planning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proposal/SoW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marR="0" lvl="0" indent="-99450" algn="l" defTabSz="914400" rtl="0" eaLnBrk="1" fontAlgn="t" latinLnBrk="0" hangingPunct="1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Solution architecture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Hi-fidelity design (HFD)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User testing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 user stories and backlog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Release schedule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Development kick-off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Development through planned sprints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 cases complete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Quality checks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Content creation/migration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Deployment</a:t>
                      </a:r>
                    </a:p>
                    <a:p>
                      <a:pPr marL="99450" marR="0" lvl="0" indent="-99450" algn="l" defTabSz="457200" rtl="0" eaLnBrk="1" fontAlgn="t" latinLnBrk="0" hangingPunct="1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UAT testing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Handover documentation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End-user training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Support and maintenance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Training and usage support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Microsoft technology support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265886"/>
                  </a:ext>
                </a:extLst>
              </a:tr>
              <a:tr h="69097">
                <a:tc>
                  <a:txBody>
                    <a:bodyPr/>
                    <a:lstStyle/>
                    <a:p>
                      <a:pPr marL="72000" indent="0" algn="l" fontAlgn="t">
                        <a:lnSpc>
                          <a:spcPts val="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700" b="1" i="0" u="none" strike="noStrike" spc="100" baseline="0">
                          <a:solidFill>
                            <a:srgbClr val="0C2340"/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GATEWAYS</a:t>
                      </a:r>
                    </a:p>
                  </a:txBody>
                  <a:tcPr marL="3600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1" i="0" u="none" strike="noStrike">
                        <a:solidFill>
                          <a:srgbClr val="0C2340"/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720"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1" i="0" u="none" strike="noStrike">
                        <a:solidFill>
                          <a:srgbClr val="0C2340"/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720"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1" i="0" u="none" strike="noStrike">
                        <a:solidFill>
                          <a:srgbClr val="0C2340"/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720"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1" i="0" u="none" strike="noStrike">
                        <a:solidFill>
                          <a:srgbClr val="0C2340"/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720"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2396"/>
                  </a:ext>
                </a:extLst>
              </a:tr>
              <a:tr h="565485">
                <a:tc>
                  <a:txBody>
                    <a:bodyPr/>
                    <a:lstStyle/>
                    <a:p>
                      <a:pPr marL="99450" indent="-9720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Acceptance of proposal – agreement to proceed (Client)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720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Signed-off HFD and architecture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720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Signed-off development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720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Final sign-off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720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679966"/>
                  </a:ext>
                </a:extLst>
              </a:tr>
              <a:tr h="129340">
                <a:tc>
                  <a:txBody>
                    <a:bodyPr/>
                    <a:lstStyle/>
                    <a:p>
                      <a:pPr marL="72000" marR="0" lvl="0" indent="0" algn="l" defTabSz="914400" rtl="0" eaLnBrk="1" fontAlgn="t" latinLnBrk="0" hangingPunct="1">
                        <a:lnSpc>
                          <a:spcPts val="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700" b="1" i="0" u="none" strike="noStrike" spc="100" baseline="0">
                          <a:solidFill>
                            <a:srgbClr val="0C2340"/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DELIVERABLES</a:t>
                      </a:r>
                    </a:p>
                  </a:txBody>
                  <a:tcPr marL="3600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1" i="0" u="none" strike="noStrike">
                        <a:solidFill>
                          <a:srgbClr val="0C2340"/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720"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1" i="0" u="none" strike="noStrike">
                        <a:solidFill>
                          <a:srgbClr val="0C2340"/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720"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1" i="0" u="none" strike="noStrike">
                        <a:solidFill>
                          <a:srgbClr val="0C2340"/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720"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1" i="0" u="none" strike="noStrike">
                        <a:solidFill>
                          <a:srgbClr val="0C2340"/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720"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838114"/>
                  </a:ext>
                </a:extLst>
              </a:tr>
              <a:tr h="968302">
                <a:tc>
                  <a:txBody>
                    <a:bodyPr/>
                    <a:lstStyle/>
                    <a:p>
                      <a:pPr marL="99450" indent="-9906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proposal/SoW 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Project plan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Wireframe prototype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Detailed requirements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Design system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Delivery plan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User stories and backlog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Release schedule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Developed solution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Documented development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Weekly reports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Change requests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Deployment of solution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 test scripts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Acceptance certificate issued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SLAs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Ticketing and Issue Management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433699"/>
                  </a:ext>
                </a:extLst>
              </a:tr>
              <a:tr h="129340">
                <a:tc>
                  <a:txBody>
                    <a:bodyPr/>
                    <a:lstStyle/>
                    <a:p>
                      <a:pPr marL="72000" marR="0" lvl="0" indent="0" algn="l" defTabSz="914400" rtl="0" eaLnBrk="1" fontAlgn="t" latinLnBrk="0" hangingPunct="1">
                        <a:lnSpc>
                          <a:spcPts val="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700" b="1" i="0" u="none" strike="noStrike" spc="100" baseline="0">
                          <a:solidFill>
                            <a:srgbClr val="0C2340"/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MEETINGS</a:t>
                      </a:r>
                    </a:p>
                  </a:txBody>
                  <a:tcPr marL="3600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1" i="0" u="none" strike="noStrike">
                        <a:solidFill>
                          <a:srgbClr val="0C2340"/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720"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1" i="0" u="none" strike="noStrike">
                        <a:solidFill>
                          <a:srgbClr val="0C2340"/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720"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1" i="0" u="none" strike="noStrike">
                        <a:solidFill>
                          <a:srgbClr val="0C2340"/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720"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1" i="0" u="none" strike="noStrike">
                        <a:solidFill>
                          <a:srgbClr val="0C2340"/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720"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907149"/>
                  </a:ext>
                </a:extLst>
              </a:tr>
              <a:tr h="894201">
                <a:tc>
                  <a:txBody>
                    <a:bodyPr/>
                    <a:lstStyle/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Project kick-off meeting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Project on-boarding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Client workshops/meetings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oderat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906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Client workshops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Planning meetings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Sprint estimations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Backlog prioritisation</a:t>
                      </a:r>
                    </a:p>
                    <a:p>
                      <a:pPr marL="99450" marR="0" lvl="0" indent="-99450" algn="l" defTabSz="914400" rtl="0" eaLnBrk="1" fontAlgn="t" latinLnBrk="0" hangingPunct="1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Client workshops/meetings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Kick-off meeting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Daily stand-ups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Sprint demos/retrospectives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Design reviews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Client update meeting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Client handover meeting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Client go/no-go meeting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Client meeting </a:t>
                      </a:r>
                    </a:p>
                    <a:p>
                      <a:pPr marL="99450" indent="-99450" algn="l" fontAlgn="t">
                        <a:lnSpc>
                          <a:spcPts val="116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derat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Support sessions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959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5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21B845-EC48-1547-9820-AF4C8A7C4E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5077" y="6471654"/>
            <a:ext cx="763325" cy="98919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DDBFA4C-8B51-8945-B89D-C0D53F84F6BC}"/>
              </a:ext>
            </a:extLst>
          </p:cNvPr>
          <p:cNvSpPr/>
          <p:nvPr/>
        </p:nvSpPr>
        <p:spPr>
          <a:xfrm>
            <a:off x="7272337" y="212035"/>
            <a:ext cx="4979191" cy="6433930"/>
          </a:xfrm>
          <a:prstGeom prst="roundRect">
            <a:avLst>
              <a:gd name="adj" fmla="val 671"/>
            </a:avLst>
          </a:prstGeom>
          <a:solidFill>
            <a:srgbClr val="011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8B6D8-1324-4B1C-AE6B-E9E7F5EAE39E}"/>
              </a:ext>
            </a:extLst>
          </p:cNvPr>
          <p:cNvSpPr txBox="1"/>
          <p:nvPr/>
        </p:nvSpPr>
        <p:spPr>
          <a:xfrm>
            <a:off x="955899" y="2174168"/>
            <a:ext cx="4667660" cy="25019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20"/>
              </a:lnSpc>
              <a:spcBef>
                <a:spcPts val="400"/>
              </a:spcBef>
            </a:pPr>
            <a:r>
              <a:rPr lang="en-GB" sz="1200" b="1">
                <a:solidFill>
                  <a:srgbClr val="101010"/>
                </a:solidFill>
                <a:latin typeface="Moderat" pitchFamily="2" charset="77"/>
                <a:ea typeface="+mn-lt"/>
                <a:cs typeface="+mn-lt"/>
              </a:rPr>
              <a:t>Digital Workspace Discovery/Development/Deployment</a:t>
            </a:r>
          </a:p>
          <a:p>
            <a:pPr marL="628650" lvl="1" indent="-171450">
              <a:lnSpc>
                <a:spcPts val="182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rgbClr val="101010"/>
                </a:solidFill>
                <a:latin typeface="Moderat" pitchFamily="2" charset="77"/>
              </a:rPr>
              <a:t>Brett </a:t>
            </a:r>
            <a:r>
              <a:rPr lang="en-GB" sz="1200" b="1" err="1">
                <a:solidFill>
                  <a:srgbClr val="101010"/>
                </a:solidFill>
                <a:latin typeface="Moderat" pitchFamily="2" charset="77"/>
              </a:rPr>
              <a:t>Sedcole</a:t>
            </a:r>
            <a:r>
              <a:rPr lang="en-GB" sz="1200" b="1">
                <a:solidFill>
                  <a:srgbClr val="101010"/>
                </a:solidFill>
                <a:latin typeface="Moderat" pitchFamily="2" charset="77"/>
              </a:rPr>
              <a:t> </a:t>
            </a:r>
            <a:r>
              <a:rPr lang="en-GB" sz="1200">
                <a:solidFill>
                  <a:srgbClr val="101010"/>
                </a:solidFill>
                <a:latin typeface="Moderat" pitchFamily="2" charset="77"/>
              </a:rPr>
              <a:t>– Head of Design and Delivery</a:t>
            </a:r>
          </a:p>
          <a:p>
            <a:pPr marL="628650" lvl="1" indent="-171450">
              <a:lnSpc>
                <a:spcPts val="182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rgbClr val="101010"/>
                </a:solidFill>
                <a:latin typeface="Moderat" pitchFamily="2" charset="77"/>
                <a:ea typeface="+mn-lt"/>
                <a:cs typeface="+mn-lt"/>
              </a:rPr>
              <a:t>Adam Hunter </a:t>
            </a:r>
            <a:r>
              <a:rPr lang="en-GB" sz="1200">
                <a:solidFill>
                  <a:srgbClr val="101010"/>
                </a:solidFill>
                <a:latin typeface="Moderat" pitchFamily="2" charset="77"/>
                <a:ea typeface="+mn-lt"/>
                <a:cs typeface="+mn-lt"/>
              </a:rPr>
              <a:t>– Project Manager</a:t>
            </a:r>
          </a:p>
          <a:p>
            <a:pPr marL="628650" lvl="1" indent="-171450">
              <a:lnSpc>
                <a:spcPts val="182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rgbClr val="101010"/>
                </a:solidFill>
                <a:latin typeface="Moderat" pitchFamily="2" charset="77"/>
              </a:rPr>
              <a:t>Adeyemi </a:t>
            </a:r>
            <a:r>
              <a:rPr lang="en-GB" sz="1200" b="1" err="1">
                <a:solidFill>
                  <a:srgbClr val="101010"/>
                </a:solidFill>
                <a:latin typeface="Moderat" pitchFamily="2" charset="77"/>
              </a:rPr>
              <a:t>Adelakun</a:t>
            </a:r>
            <a:r>
              <a:rPr lang="en-GB" sz="1200" b="1">
                <a:solidFill>
                  <a:srgbClr val="101010"/>
                </a:solidFill>
                <a:latin typeface="Moderat" pitchFamily="2" charset="77"/>
              </a:rPr>
              <a:t> </a:t>
            </a:r>
            <a:r>
              <a:rPr lang="en-GB" sz="1200">
                <a:solidFill>
                  <a:srgbClr val="101010"/>
                </a:solidFill>
                <a:latin typeface="Moderat" pitchFamily="2" charset="77"/>
              </a:rPr>
              <a:t>– Lead SharePoint Developer</a:t>
            </a:r>
            <a:endParaRPr lang="en-GB" sz="1200">
              <a:solidFill>
                <a:srgbClr val="101010"/>
              </a:solidFill>
              <a:latin typeface="Moderat" pitchFamily="2" charset="77"/>
              <a:ea typeface="+mn-lt"/>
              <a:cs typeface="+mn-lt"/>
            </a:endParaRPr>
          </a:p>
          <a:p>
            <a:pPr marL="628650" lvl="1" indent="-171450">
              <a:lnSpc>
                <a:spcPts val="182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rgbClr val="101010"/>
                </a:solidFill>
                <a:latin typeface="Moderat" pitchFamily="2" charset="77"/>
                <a:ea typeface="+mn-lt"/>
                <a:cs typeface="+mn-lt"/>
              </a:rPr>
              <a:t>Brahma Kumar </a:t>
            </a:r>
            <a:r>
              <a:rPr lang="en-GB" sz="1200">
                <a:solidFill>
                  <a:srgbClr val="101010"/>
                </a:solidFill>
                <a:latin typeface="Moderat" pitchFamily="2" charset="77"/>
                <a:ea typeface="+mn-lt"/>
                <a:cs typeface="+mn-lt"/>
              </a:rPr>
              <a:t>– Senior SharePoint Developer </a:t>
            </a:r>
          </a:p>
          <a:p>
            <a:pPr marL="628650" lvl="1" indent="-171450">
              <a:lnSpc>
                <a:spcPts val="182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rgbClr val="101010"/>
                </a:solidFill>
                <a:latin typeface="Moderat" pitchFamily="2" charset="77"/>
              </a:rPr>
              <a:t>Alastair </a:t>
            </a:r>
            <a:r>
              <a:rPr lang="en-GB" sz="1200" b="1" err="1">
                <a:solidFill>
                  <a:srgbClr val="101010"/>
                </a:solidFill>
                <a:latin typeface="Moderat" pitchFamily="2" charset="77"/>
              </a:rPr>
              <a:t>Roome</a:t>
            </a:r>
            <a:r>
              <a:rPr lang="en-GB" sz="1200" b="1">
                <a:solidFill>
                  <a:srgbClr val="101010"/>
                </a:solidFill>
                <a:latin typeface="Moderat" pitchFamily="2" charset="77"/>
              </a:rPr>
              <a:t> </a:t>
            </a:r>
            <a:r>
              <a:rPr lang="en-GB" sz="1200">
                <a:solidFill>
                  <a:srgbClr val="101010"/>
                </a:solidFill>
                <a:latin typeface="Moderat" pitchFamily="2" charset="77"/>
              </a:rPr>
              <a:t>– Senior Front-end Developer </a:t>
            </a:r>
          </a:p>
          <a:p>
            <a:pPr>
              <a:lnSpc>
                <a:spcPts val="1820"/>
              </a:lnSpc>
              <a:spcBef>
                <a:spcPts val="400"/>
              </a:spcBef>
            </a:pPr>
            <a:br>
              <a:rPr lang="en-GB" sz="1200" b="1">
                <a:solidFill>
                  <a:srgbClr val="101010"/>
                </a:solidFill>
                <a:latin typeface="Moderat" pitchFamily="2" charset="77"/>
                <a:ea typeface="+mn-lt"/>
                <a:cs typeface="+mn-lt"/>
              </a:rPr>
            </a:br>
            <a:r>
              <a:rPr lang="en-GB" sz="1200" b="1">
                <a:solidFill>
                  <a:srgbClr val="101010"/>
                </a:solidFill>
                <a:latin typeface="Moderat" pitchFamily="2" charset="77"/>
                <a:ea typeface="+mn-lt"/>
                <a:cs typeface="+mn-lt"/>
              </a:rPr>
              <a:t>Escalation</a:t>
            </a:r>
          </a:p>
          <a:p>
            <a:pPr marL="628650" lvl="1" indent="-171450">
              <a:lnSpc>
                <a:spcPts val="182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rgbClr val="101010"/>
                </a:solidFill>
                <a:latin typeface="Moderat" pitchFamily="2" charset="77"/>
              </a:rPr>
              <a:t>Regan Collins </a:t>
            </a:r>
            <a:r>
              <a:rPr lang="en-GB" sz="1200">
                <a:solidFill>
                  <a:srgbClr val="101010"/>
                </a:solidFill>
                <a:latin typeface="Moderat" pitchFamily="2" charset="77"/>
              </a:rPr>
              <a:t>– CEO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C4B15-C99B-144D-A6D8-E5A26FB4421A}"/>
              </a:ext>
            </a:extLst>
          </p:cNvPr>
          <p:cNvSpPr txBox="1"/>
          <p:nvPr/>
        </p:nvSpPr>
        <p:spPr>
          <a:xfrm>
            <a:off x="955899" y="1381551"/>
            <a:ext cx="487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20">
                <a:solidFill>
                  <a:srgbClr val="011E4B"/>
                </a:solidFill>
                <a:latin typeface="Moderat" pitchFamily="2" charset="77"/>
              </a:rPr>
              <a:t>Azuronaut Project Team</a:t>
            </a:r>
          </a:p>
        </p:txBody>
      </p:sp>
      <p:pic>
        <p:nvPicPr>
          <p:cNvPr id="20" name="Picture 19" descr="A person sitting on a table&#10;&#10;Description automatically generated">
            <a:extLst>
              <a:ext uri="{FF2B5EF4-FFF2-40B4-BE49-F238E27FC236}">
                <a16:creationId xmlns:a16="http://schemas.microsoft.com/office/drawing/2014/main" id="{E0EAF2AE-9478-184A-A3C8-7722C6DFA3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8882" y="1085851"/>
            <a:ext cx="5191124" cy="46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21B845-EC48-1547-9820-AF4C8A7C4E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5077" y="6296937"/>
            <a:ext cx="763325" cy="989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F69180-7D03-1740-B09B-98D82810FFF1}"/>
              </a:ext>
            </a:extLst>
          </p:cNvPr>
          <p:cNvSpPr txBox="1"/>
          <p:nvPr/>
        </p:nvSpPr>
        <p:spPr>
          <a:xfrm>
            <a:off x="955899" y="695751"/>
            <a:ext cx="487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20">
                <a:solidFill>
                  <a:srgbClr val="011E4B"/>
                </a:solidFill>
                <a:latin typeface="Moderat" pitchFamily="2" charset="77"/>
              </a:rPr>
              <a:t>Azuronaut Project Team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DDBFA4C-8B51-8945-B89D-C0D53F84F6BC}"/>
              </a:ext>
            </a:extLst>
          </p:cNvPr>
          <p:cNvSpPr/>
          <p:nvPr/>
        </p:nvSpPr>
        <p:spPr>
          <a:xfrm>
            <a:off x="-71561" y="212035"/>
            <a:ext cx="479066" cy="6433930"/>
          </a:xfrm>
          <a:prstGeom prst="roundRect">
            <a:avLst>
              <a:gd name="adj" fmla="val 671"/>
            </a:avLst>
          </a:prstGeom>
          <a:solidFill>
            <a:srgbClr val="011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FCB32-F6B3-CE48-AFE1-56424820BD6D}"/>
              </a:ext>
            </a:extLst>
          </p:cNvPr>
          <p:cNvSpPr txBox="1"/>
          <p:nvPr/>
        </p:nvSpPr>
        <p:spPr>
          <a:xfrm>
            <a:off x="7752718" y="1452299"/>
            <a:ext cx="288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20">
                <a:solidFill>
                  <a:srgbClr val="011E4B"/>
                </a:solidFill>
                <a:latin typeface="Moderat" pitchFamily="2" charset="77"/>
              </a:rPr>
              <a:t>Adam Hunter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64DC8-9AF4-2A46-AF9B-C9C47624919E}"/>
              </a:ext>
            </a:extLst>
          </p:cNvPr>
          <p:cNvSpPr txBox="1"/>
          <p:nvPr/>
        </p:nvSpPr>
        <p:spPr>
          <a:xfrm>
            <a:off x="6794502" y="2403853"/>
            <a:ext cx="4464322" cy="1501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40"/>
              </a:lnSpc>
            </a:pPr>
            <a:r>
              <a:rPr lang="en-US" sz="1200">
                <a:solidFill>
                  <a:srgbClr val="101010"/>
                </a:solidFill>
                <a:latin typeface="Moderat"/>
              </a:rPr>
              <a:t>Adam is a Microsoft 365 Project Manager delivering quality solutions utilising Microsoft 365 technology, with focus on Microsoft SharePoint. He is the key client contact during project delivery. </a:t>
            </a:r>
            <a:br>
              <a:rPr lang="en-GB" sz="1200">
                <a:latin typeface="Moderat" pitchFamily="2" charset="77"/>
              </a:rPr>
            </a:br>
            <a:endParaRPr lang="en-GB" sz="1200">
              <a:solidFill>
                <a:srgbClr val="101010"/>
              </a:solidFill>
              <a:latin typeface="Moderat" pitchFamily="2" charset="77"/>
            </a:endParaRPr>
          </a:p>
          <a:p>
            <a:pPr>
              <a:lnSpc>
                <a:spcPts val="1840"/>
              </a:lnSpc>
              <a:spcBef>
                <a:spcPts val="400"/>
              </a:spcBef>
            </a:pPr>
            <a:endParaRPr lang="en-GB" sz="1200">
              <a:solidFill>
                <a:srgbClr val="101010"/>
              </a:solidFill>
              <a:latin typeface="Mode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8C9F3-B922-8440-9DFC-BCA02E55BBF5}"/>
              </a:ext>
            </a:extLst>
          </p:cNvPr>
          <p:cNvSpPr txBox="1"/>
          <p:nvPr/>
        </p:nvSpPr>
        <p:spPr>
          <a:xfrm>
            <a:off x="7752717" y="1817333"/>
            <a:ext cx="342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20">
                <a:solidFill>
                  <a:srgbClr val="4D59E0"/>
                </a:solidFill>
                <a:latin typeface="Moderat" pitchFamily="2" charset="77"/>
              </a:rPr>
              <a:t>Project Manager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3B49F3-F0F0-4845-B24D-CC7B8905A232}"/>
              </a:ext>
            </a:extLst>
          </p:cNvPr>
          <p:cNvSpPr txBox="1"/>
          <p:nvPr/>
        </p:nvSpPr>
        <p:spPr>
          <a:xfrm>
            <a:off x="6794502" y="4699261"/>
            <a:ext cx="4225701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fontAlgn="base">
              <a:spcBef>
                <a:spcPts val="600"/>
              </a:spcBef>
              <a:buFont typeface="Arial"/>
              <a:buChar char="•"/>
            </a:pPr>
            <a:r>
              <a:rPr lang="en-GB" sz="1200" b="1">
                <a:solidFill>
                  <a:srgbClr val="011E4A"/>
                </a:solidFill>
                <a:latin typeface="Moderat"/>
              </a:rPr>
              <a:t>Microsoft 365 Certified – Fundamentals</a:t>
            </a:r>
          </a:p>
          <a:p>
            <a:pPr marL="171450" indent="-171450" fontAlgn="base">
              <a:spcBef>
                <a:spcPts val="600"/>
              </a:spcBef>
              <a:buFont typeface="Arial"/>
              <a:buChar char="•"/>
            </a:pPr>
            <a:r>
              <a:rPr lang="en-GB" sz="1200" b="1">
                <a:solidFill>
                  <a:srgbClr val="011E4A"/>
                </a:solidFill>
                <a:latin typeface="Moderat"/>
              </a:rPr>
              <a:t>Microsoft 365 Certified – Teams Administrator</a:t>
            </a:r>
            <a:endParaRPr lang="en-GB" sz="1200" b="1">
              <a:solidFill>
                <a:srgbClr val="011E4A"/>
              </a:solidFill>
              <a:latin typeface="Moderat" pitchFamily="2" charset="77"/>
            </a:endParaRPr>
          </a:p>
          <a:p>
            <a:pPr marL="171450" indent="-171450" fontAlgn="base">
              <a:spcBef>
                <a:spcPts val="600"/>
              </a:spcBef>
              <a:buFont typeface="Arial"/>
              <a:buChar char="•"/>
            </a:pPr>
            <a:r>
              <a:rPr lang="en-GB" sz="1200" b="1">
                <a:solidFill>
                  <a:srgbClr val="011E4A"/>
                </a:solidFill>
                <a:latin typeface="Moderat"/>
              </a:rPr>
              <a:t>Microsoft 365 Certified – Enterprise Administrator</a:t>
            </a:r>
            <a:endParaRPr lang="en-GB" sz="1200" b="1">
              <a:solidFill>
                <a:srgbClr val="011E4A"/>
              </a:solidFill>
              <a:latin typeface="Moderat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822AE9-8089-224A-979D-766DAC50767E}"/>
              </a:ext>
            </a:extLst>
          </p:cNvPr>
          <p:cNvSpPr/>
          <p:nvPr/>
        </p:nvSpPr>
        <p:spPr>
          <a:xfrm>
            <a:off x="6895686" y="3903111"/>
            <a:ext cx="4124517" cy="5902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tx1">
                <a:alpha val="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12814F2-0411-4C5B-9B5E-4AC21EAD61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09" y="1401017"/>
            <a:ext cx="792155" cy="82631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898D627-A37C-4CDB-AC9F-F291144957F0}"/>
              </a:ext>
            </a:extLst>
          </p:cNvPr>
          <p:cNvGrpSpPr/>
          <p:nvPr/>
        </p:nvGrpSpPr>
        <p:grpSpPr>
          <a:xfrm>
            <a:off x="7419656" y="4090925"/>
            <a:ext cx="3076575" cy="214630"/>
            <a:chOff x="0" y="0"/>
            <a:chExt cx="3076741" cy="2146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B01A933-8D77-4104-907D-6DE188EBAE27}"/>
                </a:ext>
              </a:extLst>
            </p:cNvPr>
            <p:cNvGrpSpPr/>
            <p:nvPr/>
          </p:nvGrpSpPr>
          <p:grpSpPr>
            <a:xfrm>
              <a:off x="0" y="0"/>
              <a:ext cx="1876122" cy="214630"/>
              <a:chOff x="0" y="0"/>
              <a:chExt cx="1876122" cy="214630"/>
            </a:xfrm>
          </p:grpSpPr>
          <p:pic>
            <p:nvPicPr>
              <p:cNvPr id="25" name="Picture 24" descr="Logo&#10;&#10;Description automatically generated">
                <a:extLst>
                  <a:ext uri="{FF2B5EF4-FFF2-40B4-BE49-F238E27FC236}">
                    <a16:creationId xmlns:a16="http://schemas.microsoft.com/office/drawing/2014/main" id="{4481335A-BEE8-49C5-9F47-371B6794A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37540" cy="2146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Picture 2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62E9D139-6ABC-4C32-882B-0A28F0E8D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2352" y="47708"/>
                <a:ext cx="953770" cy="1244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FE473C7-89AA-4F15-9BF5-5D986CCC0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096" y="7951"/>
              <a:ext cx="969645" cy="1606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2EB5E40-7DC4-FE43-86C3-F007DC0E0ADA}"/>
              </a:ext>
            </a:extLst>
          </p:cNvPr>
          <p:cNvGrpSpPr/>
          <p:nvPr/>
        </p:nvGrpSpPr>
        <p:grpSpPr>
          <a:xfrm>
            <a:off x="6895687" y="5705371"/>
            <a:ext cx="2349130" cy="630001"/>
            <a:chOff x="2245418" y="5968718"/>
            <a:chExt cx="2692154" cy="72199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1D0A9D3-210A-4E9A-A84C-5D7BD62A38AA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245418" y="5968718"/>
              <a:ext cx="699770" cy="69977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A124965-A745-4A20-B46C-08FB1C3C780F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219385" y="5968718"/>
              <a:ext cx="721995" cy="721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C02169C-0E95-4F03-BD53-B96FEE8AB7E4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4215577" y="5968718"/>
              <a:ext cx="721995" cy="72199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D4CCA75-9B31-444C-A3BE-534660C7B06B}"/>
              </a:ext>
            </a:extLst>
          </p:cNvPr>
          <p:cNvSpPr txBox="1"/>
          <p:nvPr/>
        </p:nvSpPr>
        <p:spPr>
          <a:xfrm>
            <a:off x="1924055" y="1452299"/>
            <a:ext cx="288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20">
                <a:solidFill>
                  <a:srgbClr val="011E4B"/>
                </a:solidFill>
                <a:latin typeface="Moderat" pitchFamily="2" charset="77"/>
              </a:rPr>
              <a:t>Brett </a:t>
            </a:r>
            <a:r>
              <a:rPr lang="en-US" b="1" spc="-20" err="1">
                <a:solidFill>
                  <a:srgbClr val="011E4B"/>
                </a:solidFill>
                <a:latin typeface="Moderat" pitchFamily="2" charset="77"/>
              </a:rPr>
              <a:t>Sedcole</a:t>
            </a:r>
            <a:endParaRPr lang="en-US" b="1" spc="-20">
              <a:solidFill>
                <a:srgbClr val="011E4B"/>
              </a:solidFill>
              <a:latin typeface="Moderat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053D29-8BA3-A348-B1D2-CF73B5DAA3BA}"/>
              </a:ext>
            </a:extLst>
          </p:cNvPr>
          <p:cNvSpPr txBox="1"/>
          <p:nvPr/>
        </p:nvSpPr>
        <p:spPr>
          <a:xfrm>
            <a:off x="955899" y="2403853"/>
            <a:ext cx="4464322" cy="121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  <a:spcBef>
                <a:spcPts val="400"/>
              </a:spcBef>
            </a:pPr>
            <a:r>
              <a:rPr lang="en-GB" sz="1200">
                <a:solidFill>
                  <a:srgbClr val="101010"/>
                </a:solidFill>
                <a:latin typeface="Moderat" pitchFamily="2" charset="77"/>
              </a:rPr>
              <a:t>A design leader that is passionate about crafting meaningful, intuitive experiences that connect and empower people.  </a:t>
            </a:r>
            <a:br>
              <a:rPr lang="en-GB" sz="1200">
                <a:solidFill>
                  <a:srgbClr val="101010"/>
                </a:solidFill>
                <a:latin typeface="Moderat" pitchFamily="2" charset="77"/>
              </a:rPr>
            </a:br>
            <a:r>
              <a:rPr lang="en-GB" sz="1200">
                <a:solidFill>
                  <a:srgbClr val="101010"/>
                </a:solidFill>
                <a:latin typeface="Moderat" pitchFamily="2" charset="77"/>
              </a:rPr>
              <a:t>Providing creative direction and growing capability to deliver leading-edge human centred design and world class digital experiences to organisations across the globe.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3DE05B-5D59-9549-94C1-249C54BED22D}"/>
              </a:ext>
            </a:extLst>
          </p:cNvPr>
          <p:cNvSpPr txBox="1"/>
          <p:nvPr/>
        </p:nvSpPr>
        <p:spPr>
          <a:xfrm>
            <a:off x="1924054" y="1817333"/>
            <a:ext cx="342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20">
                <a:solidFill>
                  <a:srgbClr val="4D59E0"/>
                </a:solidFill>
                <a:latin typeface="Moderat" pitchFamily="2" charset="77"/>
              </a:rPr>
              <a:t>Head of Design and Delivery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B241CB1-333D-A74D-A923-DC2FA587C2E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557" y="1340720"/>
            <a:ext cx="1063133" cy="10631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72EBA1-D5F7-8E43-BFE5-278EE1DD48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2361" y="8594812"/>
            <a:ext cx="763325" cy="9891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21D032E-A520-A347-9D5C-22CF1C9F1156}"/>
              </a:ext>
            </a:extLst>
          </p:cNvPr>
          <p:cNvSpPr txBox="1"/>
          <p:nvPr/>
        </p:nvSpPr>
        <p:spPr>
          <a:xfrm>
            <a:off x="931475" y="4692664"/>
            <a:ext cx="5421628" cy="174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50" indent="-177750" fontAlgn="base">
              <a:lnSpc>
                <a:spcPts val="188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rgbClr val="011E4A"/>
                </a:solidFill>
                <a:latin typeface="Moderat" pitchFamily="2" charset="77"/>
              </a:rPr>
              <a:t>Gold Award – Digital Experience Awards Best Website</a:t>
            </a:r>
          </a:p>
          <a:p>
            <a:pPr marL="177750" indent="-177750" fontAlgn="base">
              <a:lnSpc>
                <a:spcPts val="188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rgbClr val="011E4A"/>
                </a:solidFill>
                <a:latin typeface="Moderat" pitchFamily="2" charset="77"/>
              </a:rPr>
              <a:t>Finalist – Innovative Enterprise Product of the Year</a:t>
            </a:r>
          </a:p>
          <a:p>
            <a:pPr marL="177750" indent="-177750" fontAlgn="base">
              <a:lnSpc>
                <a:spcPts val="188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rgbClr val="011E4A"/>
                </a:solidFill>
                <a:latin typeface="Moderat" pitchFamily="2" charset="77"/>
              </a:rPr>
              <a:t>Finalist – Young Digital Professional of the Year</a:t>
            </a:r>
          </a:p>
          <a:p>
            <a:pPr marL="177750" indent="-177750" fontAlgn="base">
              <a:lnSpc>
                <a:spcPts val="188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rgbClr val="011E4A"/>
                </a:solidFill>
                <a:latin typeface="Moderat" pitchFamily="2" charset="77"/>
              </a:rPr>
              <a:t>Finalist – Best Digital Team</a:t>
            </a:r>
            <a:br>
              <a:rPr lang="en-GB" sz="1200" b="1">
                <a:solidFill>
                  <a:srgbClr val="011E4A"/>
                </a:solidFill>
                <a:latin typeface="Moderat" pitchFamily="2" charset="77"/>
              </a:rPr>
            </a:br>
            <a:endParaRPr lang="en-GB" sz="1200">
              <a:solidFill>
                <a:srgbClr val="011E4A"/>
              </a:solidFill>
              <a:latin typeface="Moderat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FF51BB-F0CC-C748-B80A-65F562C4A5A0}"/>
              </a:ext>
            </a:extLst>
          </p:cNvPr>
          <p:cNvSpPr/>
          <p:nvPr/>
        </p:nvSpPr>
        <p:spPr>
          <a:xfrm>
            <a:off x="1032659" y="3896514"/>
            <a:ext cx="5320444" cy="5902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tx1">
                <a:alpha val="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E06B97-7A71-9042-92AC-C0397D0A1F1C}"/>
              </a:ext>
            </a:extLst>
          </p:cNvPr>
          <p:cNvGrpSpPr/>
          <p:nvPr/>
        </p:nvGrpSpPr>
        <p:grpSpPr>
          <a:xfrm>
            <a:off x="1200284" y="4014352"/>
            <a:ext cx="4880100" cy="322813"/>
            <a:chOff x="1172296" y="5705060"/>
            <a:chExt cx="6177939" cy="40866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10A9F46-B482-1143-9244-F9DB57F46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2296" y="5737458"/>
              <a:ext cx="1100771" cy="34089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D411EFC-E59D-1349-B282-5D898EB07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628" y="5705060"/>
              <a:ext cx="1100771" cy="40866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16226B8-1EE5-354C-A6FA-662C9D96C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2960" y="5737458"/>
              <a:ext cx="866687" cy="34089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164DB86-289A-DE49-B8F7-D76F26A2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9208" y="5816532"/>
              <a:ext cx="811359" cy="17621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927388F-89DC-AD4D-BE2A-D9B109334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0127" y="5705061"/>
              <a:ext cx="620108" cy="408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902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21B845-EC48-1547-9820-AF4C8A7C4E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1719" y="6596505"/>
            <a:ext cx="763325" cy="989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F69180-7D03-1740-B09B-98D82810FFF1}"/>
              </a:ext>
            </a:extLst>
          </p:cNvPr>
          <p:cNvSpPr txBox="1"/>
          <p:nvPr/>
        </p:nvSpPr>
        <p:spPr>
          <a:xfrm>
            <a:off x="955899" y="695751"/>
            <a:ext cx="487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20">
                <a:solidFill>
                  <a:srgbClr val="011E4B"/>
                </a:solidFill>
                <a:latin typeface="Moderat" pitchFamily="2" charset="77"/>
              </a:rPr>
              <a:t>Azuronaut Project Team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DDBFA4C-8B51-8945-B89D-C0D53F84F6BC}"/>
              </a:ext>
            </a:extLst>
          </p:cNvPr>
          <p:cNvSpPr/>
          <p:nvPr/>
        </p:nvSpPr>
        <p:spPr>
          <a:xfrm>
            <a:off x="-71561" y="212035"/>
            <a:ext cx="479066" cy="6433930"/>
          </a:xfrm>
          <a:prstGeom prst="roundRect">
            <a:avLst>
              <a:gd name="adj" fmla="val 671"/>
            </a:avLst>
          </a:prstGeom>
          <a:solidFill>
            <a:srgbClr val="011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FCB32-F6B3-CE48-AFE1-56424820BD6D}"/>
              </a:ext>
            </a:extLst>
          </p:cNvPr>
          <p:cNvSpPr txBox="1"/>
          <p:nvPr/>
        </p:nvSpPr>
        <p:spPr>
          <a:xfrm>
            <a:off x="955900" y="2670693"/>
            <a:ext cx="242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20">
                <a:solidFill>
                  <a:srgbClr val="011E4B"/>
                </a:solidFill>
                <a:latin typeface="Moderat" pitchFamily="2" charset="77"/>
              </a:rPr>
              <a:t>Adeyemi Adelakun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64DC8-9AF4-2A46-AF9B-C9C47624919E}"/>
              </a:ext>
            </a:extLst>
          </p:cNvPr>
          <p:cNvSpPr txBox="1"/>
          <p:nvPr/>
        </p:nvSpPr>
        <p:spPr>
          <a:xfrm>
            <a:off x="955899" y="3477331"/>
            <a:ext cx="3017011" cy="145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  <a:spcBef>
                <a:spcPts val="400"/>
              </a:spcBef>
            </a:pPr>
            <a:r>
              <a:rPr lang="en-US" sz="1200">
                <a:solidFill>
                  <a:srgbClr val="101010"/>
                </a:solidFill>
                <a:latin typeface="Moderat" pitchFamily="2" charset="77"/>
              </a:rPr>
              <a:t>Adeyemi is a Microsoft Certified Professional with over 18 years Microsoft experience. He has a wealth of technical and business skills acquired across a wide range of leading international commercial </a:t>
            </a:r>
            <a:r>
              <a:rPr lang="en-US" sz="1200" err="1">
                <a:solidFill>
                  <a:srgbClr val="101010"/>
                </a:solidFill>
                <a:latin typeface="Moderat" pitchFamily="2" charset="77"/>
              </a:rPr>
              <a:t>organisations</a:t>
            </a:r>
            <a:r>
              <a:rPr lang="en-US" sz="1200">
                <a:solidFill>
                  <a:srgbClr val="101010"/>
                </a:solidFill>
                <a:latin typeface="Moderat" pitchFamily="2" charset="77"/>
              </a:rPr>
              <a:t>.</a:t>
            </a:r>
            <a:endParaRPr lang="en-GB" sz="1200">
              <a:solidFill>
                <a:srgbClr val="101010"/>
              </a:solidFill>
              <a:latin typeface="Mode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8C9F3-B922-8440-9DFC-BCA02E55BBF5}"/>
              </a:ext>
            </a:extLst>
          </p:cNvPr>
          <p:cNvSpPr txBox="1"/>
          <p:nvPr/>
        </p:nvSpPr>
        <p:spPr>
          <a:xfrm>
            <a:off x="955899" y="3035727"/>
            <a:ext cx="288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20">
                <a:solidFill>
                  <a:srgbClr val="4D59E0"/>
                </a:solidFill>
                <a:latin typeface="Moderat" pitchFamily="2" charset="77"/>
              </a:rPr>
              <a:t>Lead SharePoint Developer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3424F-D934-6840-8966-CE6ED9E03D53}"/>
              </a:ext>
            </a:extLst>
          </p:cNvPr>
          <p:cNvSpPr txBox="1"/>
          <p:nvPr/>
        </p:nvSpPr>
        <p:spPr>
          <a:xfrm>
            <a:off x="7855478" y="2670693"/>
            <a:ext cx="242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20">
                <a:solidFill>
                  <a:srgbClr val="011E4B"/>
                </a:solidFill>
                <a:latin typeface="Moderat" pitchFamily="2" charset="77"/>
              </a:rPr>
              <a:t>Alastair </a:t>
            </a:r>
            <a:r>
              <a:rPr lang="en-US" b="1" spc="-20" err="1">
                <a:solidFill>
                  <a:srgbClr val="011E4B"/>
                </a:solidFill>
                <a:latin typeface="Moderat" pitchFamily="2" charset="77"/>
              </a:rPr>
              <a:t>Roome</a:t>
            </a:r>
            <a:endParaRPr lang="en-US" b="1" spc="-20">
              <a:solidFill>
                <a:srgbClr val="011E4B"/>
              </a:solidFill>
              <a:latin typeface="Mode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9E499-4FBE-AA49-999B-1A7428851F6E}"/>
              </a:ext>
            </a:extLst>
          </p:cNvPr>
          <p:cNvSpPr txBox="1"/>
          <p:nvPr/>
        </p:nvSpPr>
        <p:spPr>
          <a:xfrm>
            <a:off x="7855477" y="3477331"/>
            <a:ext cx="2881343" cy="145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  <a:spcBef>
                <a:spcPts val="400"/>
              </a:spcBef>
            </a:pPr>
            <a:r>
              <a:rPr lang="en-GB" sz="1200">
                <a:solidFill>
                  <a:srgbClr val="101010"/>
                </a:solidFill>
                <a:latin typeface="Moderat" pitchFamily="2" charset="77"/>
              </a:rPr>
              <a:t>With over 12 years of experience working with, and developing SharePoint.  Al is involved in the Discovery right through to Deployment, developing high quality front-end interfaces for our solutions.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E02A9-6608-AB49-8539-CDE8299ED139}"/>
              </a:ext>
            </a:extLst>
          </p:cNvPr>
          <p:cNvSpPr txBox="1"/>
          <p:nvPr/>
        </p:nvSpPr>
        <p:spPr>
          <a:xfrm>
            <a:off x="7855477" y="3035727"/>
            <a:ext cx="288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20">
                <a:solidFill>
                  <a:srgbClr val="4D59E0"/>
                </a:solidFill>
                <a:latin typeface="Moderat" pitchFamily="2" charset="77"/>
              </a:rPr>
              <a:t>Lead Front-End Developer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C9BEAA-6FDC-7942-B7D8-B6345391BB74}"/>
              </a:ext>
            </a:extLst>
          </p:cNvPr>
          <p:cNvSpPr txBox="1"/>
          <p:nvPr/>
        </p:nvSpPr>
        <p:spPr>
          <a:xfrm>
            <a:off x="4439524" y="2670693"/>
            <a:ext cx="242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20">
                <a:solidFill>
                  <a:srgbClr val="011E4B"/>
                </a:solidFill>
                <a:latin typeface="Moderat" pitchFamily="2" charset="77"/>
              </a:rPr>
              <a:t>Brahma Kumar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A96F37-285F-D149-B3A3-F520F02AFF2E}"/>
              </a:ext>
            </a:extLst>
          </p:cNvPr>
          <p:cNvSpPr txBox="1"/>
          <p:nvPr/>
        </p:nvSpPr>
        <p:spPr>
          <a:xfrm>
            <a:off x="4439523" y="3477331"/>
            <a:ext cx="2732189" cy="145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  <a:spcBef>
                <a:spcPts val="400"/>
              </a:spcBef>
            </a:pPr>
            <a:r>
              <a:rPr lang="en-GB" sz="1200">
                <a:solidFill>
                  <a:srgbClr val="101010"/>
                </a:solidFill>
                <a:latin typeface="Moderat" pitchFamily="2" charset="77"/>
              </a:rPr>
              <a:t>A Microsoft Certified Solutions Associate with over 14 years of extensive experience in Analysis, Design, Development, Testing, Implementation, Support of enterprise applications.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2F77A4-6AB7-C548-AF47-1578B0ECD136}"/>
              </a:ext>
            </a:extLst>
          </p:cNvPr>
          <p:cNvSpPr txBox="1"/>
          <p:nvPr/>
        </p:nvSpPr>
        <p:spPr>
          <a:xfrm>
            <a:off x="4439523" y="3035727"/>
            <a:ext cx="288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20">
                <a:solidFill>
                  <a:srgbClr val="4D59E0"/>
                </a:solidFill>
                <a:latin typeface="Moderat" pitchFamily="2" charset="77"/>
              </a:rPr>
              <a:t>Senior SharePoint Developer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4E8C2F-EA30-6C43-822E-380EAC83BC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972" y="1629818"/>
            <a:ext cx="869932" cy="869932"/>
          </a:xfrm>
          <a:prstGeom prst="ellipse">
            <a:avLst/>
          </a:prstGeom>
          <a:effectLst>
            <a:outerShdw blurRad="88900" dist="38100" dir="8100000" algn="tr" rotWithShape="0">
              <a:prstClr val="black">
                <a:alpha val="14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9A519B-EB42-7F44-9B2B-8D0FB74292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670" y="1615530"/>
            <a:ext cx="884220" cy="884220"/>
          </a:xfrm>
          <a:prstGeom prst="ellipse">
            <a:avLst/>
          </a:prstGeom>
          <a:effectLst>
            <a:outerShdw blurRad="88900" dist="38100" dir="8100000" algn="tr" rotWithShape="0">
              <a:prstClr val="black">
                <a:alpha val="14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595F16D-55FE-9343-9E32-BF7297439DCB}"/>
              </a:ext>
            </a:extLst>
          </p:cNvPr>
          <p:cNvSpPr/>
          <p:nvPr/>
        </p:nvSpPr>
        <p:spPr>
          <a:xfrm>
            <a:off x="4554972" y="5237950"/>
            <a:ext cx="2808334" cy="6066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tx1">
                <a:alpha val="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BD0CAA-A58E-6842-BDA2-5275EAD250E4}"/>
              </a:ext>
            </a:extLst>
          </p:cNvPr>
          <p:cNvSpPr/>
          <p:nvPr/>
        </p:nvSpPr>
        <p:spPr>
          <a:xfrm>
            <a:off x="7873047" y="5237950"/>
            <a:ext cx="2808334" cy="6066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tx1">
                <a:alpha val="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9B7695-AD9E-6340-B856-0945573F3FD3}"/>
              </a:ext>
            </a:extLst>
          </p:cNvPr>
          <p:cNvSpPr/>
          <p:nvPr/>
        </p:nvSpPr>
        <p:spPr>
          <a:xfrm>
            <a:off x="1028908" y="5237950"/>
            <a:ext cx="2808334" cy="6066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tx1">
                <a:alpha val="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F95D5-F095-DD4A-ADD4-6B555CA5BF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451" y="5392353"/>
            <a:ext cx="479067" cy="281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4B2024-594F-7944-8621-9B76201E61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387" y="5396025"/>
            <a:ext cx="727256" cy="277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DFDBBC-DCF6-FD45-A1FF-D97B81B686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24" y="5462954"/>
            <a:ext cx="633808" cy="137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03977D-6679-C94B-8141-31426C3B12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1116" y="5462953"/>
            <a:ext cx="737742" cy="137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76BD1C-410B-F846-B94A-68B2454235C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052" y="5364023"/>
            <a:ext cx="621160" cy="3357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7B9EE5A-7178-384A-A3DE-802D4482874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906" y="5455445"/>
            <a:ext cx="507249" cy="1454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A45B8F-645F-B946-8C5D-E2D09104A815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907" y="1615530"/>
            <a:ext cx="884220" cy="884220"/>
          </a:xfrm>
          <a:prstGeom prst="ellipse">
            <a:avLst/>
          </a:prstGeom>
          <a:effectLst/>
        </p:spPr>
      </p:pic>
      <p:pic>
        <p:nvPicPr>
          <p:cNvPr id="31" name="Picture 30" descr="POS Guidelines | Visa">
            <a:extLst>
              <a:ext uri="{FF2B5EF4-FFF2-40B4-BE49-F238E27FC236}">
                <a16:creationId xmlns:a16="http://schemas.microsoft.com/office/drawing/2014/main" id="{017859C2-C6D7-44D7-89F8-61109A278663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26" y="5349397"/>
            <a:ext cx="63563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A blue logo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776E0444-532F-4EED-9A8B-F6D61B0DE34A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62" y="5392353"/>
            <a:ext cx="628015" cy="25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A red and white flag&#10;&#10;Description automatically generated">
            <a:extLst>
              <a:ext uri="{FF2B5EF4-FFF2-40B4-BE49-F238E27FC236}">
                <a16:creationId xmlns:a16="http://schemas.microsoft.com/office/drawing/2014/main" id="{013D2C6D-C3A4-4BE9-BD16-44855523BA7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74" y="5398703"/>
            <a:ext cx="915670" cy="24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icrosoft Certified Professional (MCP) - Taylor Made Computer Solutions a  Peach Technologies Company">
            <a:extLst>
              <a:ext uri="{FF2B5EF4-FFF2-40B4-BE49-F238E27FC236}">
                <a16:creationId xmlns:a16="http://schemas.microsoft.com/office/drawing/2014/main" id="{DFB4B907-1BE7-0242-B1AF-4F3F0EB8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093198"/>
            <a:ext cx="938631" cy="42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Microsoft Certified Professional (MCP) - Taylor Made Computer Solutions a  Peach Technologies Company">
            <a:extLst>
              <a:ext uri="{FF2B5EF4-FFF2-40B4-BE49-F238E27FC236}">
                <a16:creationId xmlns:a16="http://schemas.microsoft.com/office/drawing/2014/main" id="{E53B9584-00B8-4548-9385-BB7D7480D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75" y="2093198"/>
            <a:ext cx="938631" cy="42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21B845-EC48-1547-9820-AF4C8A7C4E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5077" y="6471654"/>
            <a:ext cx="763325" cy="989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F69180-7D03-1740-B09B-98D82810FFF1}"/>
              </a:ext>
            </a:extLst>
          </p:cNvPr>
          <p:cNvSpPr txBox="1"/>
          <p:nvPr/>
        </p:nvSpPr>
        <p:spPr>
          <a:xfrm>
            <a:off x="955899" y="695751"/>
            <a:ext cx="487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20">
                <a:solidFill>
                  <a:srgbClr val="011E4B"/>
                </a:solidFill>
                <a:latin typeface="Moderat" pitchFamily="2" charset="77"/>
              </a:rPr>
              <a:t>Roles and Responsibilities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DDBFA4C-8B51-8945-B89D-C0D53F84F6BC}"/>
              </a:ext>
            </a:extLst>
          </p:cNvPr>
          <p:cNvSpPr/>
          <p:nvPr/>
        </p:nvSpPr>
        <p:spPr>
          <a:xfrm>
            <a:off x="-71561" y="212035"/>
            <a:ext cx="479066" cy="6433930"/>
          </a:xfrm>
          <a:prstGeom prst="roundRect">
            <a:avLst>
              <a:gd name="adj" fmla="val 671"/>
            </a:avLst>
          </a:prstGeom>
          <a:solidFill>
            <a:srgbClr val="011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FCB32-F6B3-CE48-AFE1-56424820BD6D}"/>
              </a:ext>
            </a:extLst>
          </p:cNvPr>
          <p:cNvSpPr txBox="1"/>
          <p:nvPr/>
        </p:nvSpPr>
        <p:spPr>
          <a:xfrm>
            <a:off x="951352" y="1502389"/>
            <a:ext cx="242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20">
                <a:solidFill>
                  <a:srgbClr val="011E4B"/>
                </a:solidFill>
                <a:latin typeface="Moderat" pitchFamily="2" charset="77"/>
              </a:rPr>
              <a:t>Product Owner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64DC8-9AF4-2A46-AF9B-C9C47624919E}"/>
              </a:ext>
            </a:extLst>
          </p:cNvPr>
          <p:cNvSpPr txBox="1"/>
          <p:nvPr/>
        </p:nvSpPr>
        <p:spPr>
          <a:xfrm>
            <a:off x="951350" y="2309027"/>
            <a:ext cx="3163449" cy="2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Delivers initial high-level requirements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Receives and approves proposals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Facilitates access to business stakeholders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Confirms and validates all requirements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Facilitates access to business stakeholders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Signs off hi-fidelity designs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Facilitates access to the relevant environments and software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Organises UAT testers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Signs off deliverables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Leads formal project close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8C9F3-B922-8440-9DFC-BCA02E55BBF5}"/>
              </a:ext>
            </a:extLst>
          </p:cNvPr>
          <p:cNvSpPr txBox="1"/>
          <p:nvPr/>
        </p:nvSpPr>
        <p:spPr>
          <a:xfrm>
            <a:off x="951351" y="1867423"/>
            <a:ext cx="288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20">
                <a:solidFill>
                  <a:srgbClr val="4D59E0"/>
                </a:solidFill>
                <a:latin typeface="Moderat" pitchFamily="2" charset="77"/>
              </a:rPr>
              <a:t>Sarah Pope – Project sponsor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3424F-D934-6840-8966-CE6ED9E03D53}"/>
              </a:ext>
            </a:extLst>
          </p:cNvPr>
          <p:cNvSpPr txBox="1"/>
          <p:nvPr/>
        </p:nvSpPr>
        <p:spPr>
          <a:xfrm>
            <a:off x="7699181" y="1502389"/>
            <a:ext cx="27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20">
                <a:solidFill>
                  <a:srgbClr val="011E4B"/>
                </a:solidFill>
                <a:latin typeface="Moderat" pitchFamily="2" charset="77"/>
              </a:rPr>
              <a:t>Technical Lead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E02A9-6608-AB49-8539-CDE8299ED139}"/>
              </a:ext>
            </a:extLst>
          </p:cNvPr>
          <p:cNvSpPr txBox="1"/>
          <p:nvPr/>
        </p:nvSpPr>
        <p:spPr>
          <a:xfrm>
            <a:off x="7699180" y="1867423"/>
            <a:ext cx="288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20">
                <a:solidFill>
                  <a:srgbClr val="4D59E0"/>
                </a:solidFill>
                <a:latin typeface="Moderat" pitchFamily="2" charset="77"/>
              </a:rPr>
              <a:t>Adeyemi Adelakun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C9BEAA-6FDC-7942-B7D8-B6345391BB74}"/>
              </a:ext>
            </a:extLst>
          </p:cNvPr>
          <p:cNvSpPr txBox="1"/>
          <p:nvPr/>
        </p:nvSpPr>
        <p:spPr>
          <a:xfrm>
            <a:off x="4325267" y="1502389"/>
            <a:ext cx="242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20">
                <a:solidFill>
                  <a:srgbClr val="011E4B"/>
                </a:solidFill>
                <a:latin typeface="Moderat" pitchFamily="2" charset="77"/>
              </a:rPr>
              <a:t>Product Manager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A96F37-285F-D149-B3A3-F520F02AFF2E}"/>
              </a:ext>
            </a:extLst>
          </p:cNvPr>
          <p:cNvSpPr txBox="1"/>
          <p:nvPr/>
        </p:nvSpPr>
        <p:spPr>
          <a:xfrm>
            <a:off x="4325264" y="2309027"/>
            <a:ext cx="3163449" cy="355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Gather and understand requirements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Develop user research, cases,  journeys and personas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Develop proposals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all user experience requirements are understood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Work with client to understand changes or additional requirements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all activities are delivered on time and to budget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deliverables are of high quality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solution is intuitive and has the user at the forefront of design and development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Review UAT responses and client feedback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2F77A4-6AB7-C548-AF47-1578B0ECD136}"/>
              </a:ext>
            </a:extLst>
          </p:cNvPr>
          <p:cNvSpPr txBox="1"/>
          <p:nvPr/>
        </p:nvSpPr>
        <p:spPr>
          <a:xfrm>
            <a:off x="4325266" y="1867423"/>
            <a:ext cx="288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20">
                <a:solidFill>
                  <a:srgbClr val="4D59E0"/>
                </a:solidFill>
                <a:latin typeface="Moderat" pitchFamily="2" charset="77"/>
              </a:rPr>
              <a:t>Brett Sedcole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CBA0C-5B99-9F43-A930-0FB1205ABC4C}"/>
              </a:ext>
            </a:extLst>
          </p:cNvPr>
          <p:cNvSpPr txBox="1"/>
          <p:nvPr/>
        </p:nvSpPr>
        <p:spPr>
          <a:xfrm>
            <a:off x="7699179" y="2309027"/>
            <a:ext cx="3188712" cy="3583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Understand user requirements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Develop solution architecture 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Understand and be aware of all requirements updates that have been communicated and agreed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Communicate and document how each feature should be technically developed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Agree and confirm time for each feature to be developed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Ensuring all development activities are delivered on time and to budget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solution matches Hi-Fidelity designs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solution is intuitive and has the user at the forefront of design and development  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solution is tested end-to-end</a:t>
            </a:r>
          </a:p>
          <a:p>
            <a:pPr marL="228600" indent="-228600">
              <a:lnSpc>
                <a:spcPts val="162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100">
                <a:solidFill>
                  <a:srgbClr val="101010"/>
                </a:solidFill>
                <a:latin typeface="Moderat" pitchFamily="2" charset="77"/>
              </a:rPr>
              <a:t>Ensure the solution is deployed </a:t>
            </a:r>
          </a:p>
        </p:txBody>
      </p:sp>
    </p:spTree>
    <p:extLst>
      <p:ext uri="{BB962C8B-B14F-4D97-AF65-F5344CB8AC3E}">
        <p14:creationId xmlns:p14="http://schemas.microsoft.com/office/powerpoint/2010/main" val="4022736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149BD51F0B14CB9A9A981E9CD011B" ma:contentTypeVersion="4" ma:contentTypeDescription="Create a new document." ma:contentTypeScope="" ma:versionID="0af9dd0aeee0ce6cc26818b8d6cc2ea5">
  <xsd:schema xmlns:xsd="http://www.w3.org/2001/XMLSchema" xmlns:xs="http://www.w3.org/2001/XMLSchema" xmlns:p="http://schemas.microsoft.com/office/2006/metadata/properties" xmlns:ns2="65e9b8d0-432d-4834-8eb3-01f33dab84e4" targetNamespace="http://schemas.microsoft.com/office/2006/metadata/properties" ma:root="true" ma:fieldsID="e116a9663f1f14d2c3bc8990cfbe730f" ns2:_="">
    <xsd:import namespace="65e9b8d0-432d-4834-8eb3-01f33dab84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9b8d0-432d-4834-8eb3-01f33dab8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B48EC-C91D-4FE7-8903-C8D7C5905F12}">
  <ds:schemaRefs>
    <ds:schemaRef ds:uri="65e9b8d0-432d-4834-8eb3-01f33dab84e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8512F3-6F3F-424C-8942-065DA3BB9F16}">
  <ds:schemaRefs>
    <ds:schemaRef ds:uri="65e9b8d0-432d-4834-8eb3-01f33dab84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6D316F0-9F17-4683-BDBC-370E2086C8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Application>Microsoft Office PowerPoint</Application>
  <PresentationFormat>Widescreen</PresentationFormat>
  <Slides>11</Slides>
  <Notes>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Integral</vt:lpstr>
      <vt:lpstr>1_Integral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Azuronaut</dc:title>
  <dc:subject/>
  <dc:creator>Zubair Ahmed</dc:creator>
  <cp:keywords/>
  <dc:description/>
  <cp:revision>4</cp:revision>
  <dcterms:created xsi:type="dcterms:W3CDTF">2014-05-18T16:16:06Z</dcterms:created>
  <dcterms:modified xsi:type="dcterms:W3CDTF">2021-04-14T13:36:46Z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0x010100CFA149BD51F0B14CB9A9A981E9CD011B</vt:lpwstr>
  </property>
</Properties>
</file>